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97" r:id="rId7"/>
    <p:sldId id="262" r:id="rId8"/>
    <p:sldId id="263" r:id="rId9"/>
    <p:sldId id="300" r:id="rId10"/>
    <p:sldId id="302" r:id="rId11"/>
    <p:sldId id="266" r:id="rId12"/>
    <p:sldId id="288" r:id="rId13"/>
    <p:sldId id="305" r:id="rId14"/>
    <p:sldId id="269" r:id="rId15"/>
    <p:sldId id="270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5" autoAdjust="0"/>
    <p:restoredTop sz="94607" autoAdjust="0"/>
  </p:normalViewPr>
  <p:slideViewPr>
    <p:cSldViewPr>
      <p:cViewPr varScale="1">
        <p:scale>
          <a:sx n="63" d="100"/>
          <a:sy n="63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DA36E2-8FAB-441A-A64E-E70A9C640B58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4F7B8E0-A5DD-45F4-B8F6-79422DF9D9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84340B-0E2C-4EAB-A60B-90199C49D0CE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DE8C50-9E29-466B-8C54-DF4D252EC8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638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03F78D-8B9E-4752-96C9-46231FFC8861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481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07F7C2-39E3-4F2D-A0FB-D3E1FEBAAE92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686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5E70C3-B008-41AA-A188-FDC63CA5B5D7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89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DFDF1F-2205-4458-B0E2-12CCD468F85E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409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1437DC-50F8-4DCE-8D84-4B3B36E1374E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430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572129-45B7-4DC1-80E1-586CD194D48C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4505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2DAB72-9EB2-4784-A658-EAE1ABE4D5E1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4710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6DDA23-5363-43DA-A439-014583FB6FC0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4915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7DAE2B-7D49-4A07-A7A9-E7C0598C4969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5120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3AC669-2DF0-46E3-BB88-CFE68FDE738B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5325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FCF656-C4CF-4E5D-BF7D-5D61A8A0D27E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843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5CD1F4-48A3-4B1F-996E-4BEEDDC122AF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5529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6D495-CCA3-426C-BE34-73C90C409E1A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5734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A32507-DCA1-4726-BAC1-67FDAAA902BE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5939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BF3F26-F0F7-4154-BC70-C2E258938ACB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6144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7E513B-3C63-4478-B7C1-F48A854E419D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6349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ABBD44-9195-4486-9308-B298CDEFDA6A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6553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2CC383-6088-4DAA-9429-D722A7543B69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6758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249646-560B-434A-9FCE-0F183EBFC2E2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FB5043-83AA-4DE2-A765-75ED445EFA59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25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ED0C2B-8D2D-464C-8D5C-DB77772E9BCB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6C0729-248E-4DA8-B908-91B6F39E370E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66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B0A672-2D5F-4734-82A0-0D067081FE0D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867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AD6EAD-241D-4265-BA36-F12520E54E89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072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CAC671-E559-4EF7-A007-B56FD4731533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277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AA4524-E3F3-4EE3-8FD0-18DC49D571E9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9924-B136-4019-A1C3-193789722481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54E42-1BBD-40DA-8474-CF4A74CB27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C19D-7F18-4DDD-934E-1333FB8D1BC8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AE9DF-FF4B-47C9-8125-8E7F0B5BD8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5C96A-30F1-4A13-A2FA-5FB08EBE105D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CB35-047E-408E-8DBB-DE91DF57E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98C1-DB1B-4EC5-BD65-8E6656E9A335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FD093-87A9-4DF8-B11F-919FB662D9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21BB0-7898-44E4-A23B-2A760FD6B842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2F743-4B13-45E9-A1D6-E7E04B7C68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37C98-8CA7-4246-83AF-529F36B1058D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01FB7-8BA3-48FC-899B-43F28F63419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2091D-D8FC-4FF4-BDEE-135951FD42E5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6319D-80EE-4CD3-9E5F-42632D4908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CE7CA-0F3F-4141-95F2-9F2655C09C6B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881BB-E37B-4D03-B7DF-EEACB2BA85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6AAC0-E580-4B7E-9BFA-8BD81C63913F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5A424-2BF2-406C-B350-975168AB6F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F83E1-4E84-454D-A76B-03EDBBD3E592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E26EC-3E43-4F13-A4A0-8ED3407BB6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EF153-FC4A-4003-82A9-8958EA38D686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4ADB-CD96-4A1C-9749-A2650EDBB0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8DA6E6-12EF-4DB9-B234-473897E5A51E}" type="datetimeFigureOut">
              <a:rPr lang="pl-PL"/>
              <a:pPr>
                <a:defRPr/>
              </a:pPr>
              <a:t>2018-01-26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86074C-F58C-4AB5-AA0B-78F7A6D875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33.png"/><Relationship Id="rId5" Type="http://schemas.openxmlformats.org/officeDocument/2006/relationships/image" Target="../media/image3.png"/><Relationship Id="rId10" Type="http://schemas.openxmlformats.org/officeDocument/2006/relationships/image" Target="../media/image32.png"/><Relationship Id="rId4" Type="http://schemas.openxmlformats.org/officeDocument/2006/relationships/image" Target="../media/image2.png"/><Relationship Id="rId9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1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40.png"/><Relationship Id="rId4" Type="http://schemas.openxmlformats.org/officeDocument/2006/relationships/image" Target="../media/image2.png"/><Relationship Id="rId9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1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40.png"/><Relationship Id="rId4" Type="http://schemas.openxmlformats.org/officeDocument/2006/relationships/image" Target="../media/image2.png"/><Relationship Id="rId9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1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40.png"/><Relationship Id="rId4" Type="http://schemas.openxmlformats.org/officeDocument/2006/relationships/image" Target="../media/image2.png"/><Relationship Id="rId9" Type="http://schemas.openxmlformats.org/officeDocument/2006/relationships/image" Target="../media/image3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1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46.png"/><Relationship Id="rId5" Type="http://schemas.openxmlformats.org/officeDocument/2006/relationships/image" Target="../media/image3.png"/><Relationship Id="rId10" Type="http://schemas.openxmlformats.org/officeDocument/2006/relationships/image" Target="../media/image45.png"/><Relationship Id="rId4" Type="http://schemas.openxmlformats.org/officeDocument/2006/relationships/image" Target="../media/image2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4.png"/><Relationship Id="rId5" Type="http://schemas.openxmlformats.org/officeDocument/2006/relationships/image" Target="../media/image3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2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844675"/>
            <a:ext cx="7702550" cy="2160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/>
              <a:t>Zagrożenia oraz konsekwencje rozwojowe i zdrowotne </a:t>
            </a:r>
            <a:br>
              <a:rPr lang="pl-PL" b="1" dirty="0"/>
            </a:br>
            <a:r>
              <a:rPr lang="pl-PL" b="1" dirty="0"/>
              <a:t>u dzieci i młodzieży </a:t>
            </a:r>
            <a:br>
              <a:rPr lang="pl-PL" b="1" dirty="0"/>
            </a:br>
            <a:r>
              <a:rPr lang="pl-PL" b="1" dirty="0"/>
              <a:t>oglądającej pornografię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4724400"/>
            <a:ext cx="131603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2239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Przyczyny oglądania pornografii przez dzieci i młodzież </a:t>
            </a:r>
            <a:r>
              <a:rPr lang="pl-PL" b="1" dirty="0" err="1" smtClean="0"/>
              <a:t>cd</a:t>
            </a:r>
            <a:r>
              <a:rPr lang="pl-PL" b="1" dirty="0" smtClean="0"/>
              <a:t>.: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6013" y="2492375"/>
            <a:ext cx="7200900" cy="3600450"/>
          </a:xfrm>
        </p:spPr>
        <p:txBody>
          <a:bodyPr rtlCol="0">
            <a:normAutofit/>
          </a:bodyPr>
          <a:lstStyle/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brak zaspokojenia potrzeby spontaniczności i zabawy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traumatyczne przeżycia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zbyt rygorystyczne wychowanie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wzrost napięcia seksualnego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brak asertywności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chęć zaimponowania grupie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chęć eksperymentowania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niezaspokojona potrzeba bezpieczeństwa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2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Grafika 4" descr="Laptop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4025" y="314166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ctrTitle"/>
          </p:nvPr>
        </p:nvSpPr>
        <p:spPr>
          <a:xfrm>
            <a:off x="685800" y="765175"/>
            <a:ext cx="7772400" cy="1511300"/>
          </a:xfrm>
        </p:spPr>
        <p:txBody>
          <a:bodyPr/>
          <a:lstStyle/>
          <a:p>
            <a:r>
              <a:rPr lang="pl-PL" sz="4000" b="1" smtClean="0"/>
              <a:t>Główne zagrożenia wynikające </a:t>
            </a:r>
            <a:br>
              <a:rPr lang="pl-PL" sz="4000" b="1" smtClean="0"/>
            </a:br>
            <a:r>
              <a:rPr lang="pl-PL" sz="4000" b="1" smtClean="0"/>
              <a:t>z oglądania pornografii</a:t>
            </a:r>
            <a:endParaRPr lang="pl-PL" sz="40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4138" y="2276475"/>
            <a:ext cx="6400800" cy="6477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Dotyczące seksualności:</a:t>
            </a:r>
            <a:endParaRPr lang="pl-PL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361950" y="2997200"/>
            <a:ext cx="372427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błędne wyobrażenie kontaktu seksualnego </a:t>
            </a:r>
          </a:p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nierealne wymagania wobec siebie i partnera </a:t>
            </a:r>
          </a:p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nierealistyczna wiedza na temat seksualności </a:t>
            </a:r>
          </a:p>
        </p:txBody>
      </p:sp>
      <p:sp>
        <p:nvSpPr>
          <p:cNvPr id="4" name="Prostokąt 3"/>
          <p:cNvSpPr>
            <a:spLocks noChangeArrowheads="1"/>
          </p:cNvSpPr>
          <p:nvPr/>
        </p:nvSpPr>
        <p:spPr bwMode="auto">
          <a:xfrm>
            <a:off x="4300538" y="2997200"/>
            <a:ext cx="454025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zbyt wczesny wiek inicjacji seksualnej </a:t>
            </a:r>
          </a:p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podejmowanie ryzykownych zachowań seksualnych, eksperymentowanie</a:t>
            </a:r>
          </a:p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kompulsywne zachowania</a:t>
            </a:r>
          </a:p>
          <a:p>
            <a:pPr marL="438150" indent="-438150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instrumentalizacja seksu </a:t>
            </a:r>
          </a:p>
        </p:txBody>
      </p:sp>
      <p:grpSp>
        <p:nvGrpSpPr>
          <p:cNvPr id="17" name="Grupa 16">
            <a:extLst>
              <a:ext uri="{FF2B5EF4-FFF2-40B4-BE49-F238E27FC236}"/>
            </a:extLst>
          </p:cNvPr>
          <p:cNvGrpSpPr/>
          <p:nvPr/>
        </p:nvGrpSpPr>
        <p:grpSpPr>
          <a:xfrm>
            <a:off x="4690685" y="5734060"/>
            <a:ext cx="914399" cy="914400"/>
            <a:chOff x="133427" y="3650039"/>
            <a:chExt cx="914399" cy="914400"/>
          </a:xfrm>
          <a:solidFill>
            <a:schemeClr val="accent2">
              <a:lumMod val="20000"/>
              <a:lumOff val="80000"/>
            </a:schemeClr>
          </a:solidFill>
          <a:effectLst/>
        </p:grpSpPr>
        <p:pic>
          <p:nvPicPr>
            <p:cNvPr id="18" name="Grafika 17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rcRect l="73603"/>
            <a:stretch/>
          </p:blipFill>
          <p:spPr>
            <a:xfrm>
              <a:off x="806449" y="3650039"/>
              <a:ext cx="241377" cy="914400"/>
            </a:xfrm>
            <a:prstGeom prst="rect">
              <a:avLst/>
            </a:prstGeom>
          </p:spPr>
        </p:pic>
        <p:pic>
          <p:nvPicPr>
            <p:cNvPr id="19" name="Grafika 18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rcRect r="26397"/>
            <a:stretch/>
          </p:blipFill>
          <p:spPr>
            <a:xfrm>
              <a:off x="133427" y="3650039"/>
              <a:ext cx="673023" cy="914400"/>
            </a:xfrm>
            <a:prstGeom prst="rect">
              <a:avLst/>
            </a:prstGeom>
          </p:spPr>
        </p:pic>
      </p:grpSp>
      <p:pic>
        <p:nvPicPr>
          <p:cNvPr id="35850" name="Grafika 19" descr="Czołganie się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03525" y="57340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trzałka: w prawo 20">
            <a:extLst>
              <a:ext uri="{FF2B5EF4-FFF2-40B4-BE49-F238E27FC236}"/>
            </a:extLst>
          </p:cNvPr>
          <p:cNvSpPr/>
          <p:nvPr/>
        </p:nvSpPr>
        <p:spPr>
          <a:xfrm>
            <a:off x="4075113" y="6046788"/>
            <a:ext cx="288925" cy="288925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ctrTitle"/>
          </p:nvPr>
        </p:nvSpPr>
        <p:spPr>
          <a:xfrm>
            <a:off x="685800" y="820738"/>
            <a:ext cx="7772400" cy="1439862"/>
          </a:xfrm>
        </p:spPr>
        <p:txBody>
          <a:bodyPr/>
          <a:lstStyle/>
          <a:p>
            <a:r>
              <a:rPr lang="pl-PL" sz="4000" b="1" smtClean="0"/>
              <a:t>Główne zagrożenia wynikające </a:t>
            </a:r>
            <a:br>
              <a:rPr lang="pl-PL" sz="4000" b="1" smtClean="0"/>
            </a:br>
            <a:r>
              <a:rPr lang="pl-PL" sz="4000" b="1" smtClean="0"/>
              <a:t>z oglądania pornografii</a:t>
            </a:r>
            <a:endParaRPr lang="pl-PL" sz="40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7163" y="2205038"/>
            <a:ext cx="6400800" cy="7921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Dotyczące sfery psychicznej:</a:t>
            </a:r>
            <a:endParaRPr lang="pl-PL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395288" y="2997200"/>
            <a:ext cx="403225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38150" indent="-346075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idealizacja ciała i nabawianie się kompleksów </a:t>
            </a:r>
          </a:p>
          <a:p>
            <a:pPr marL="438150" indent="-346075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zniekształcone role płciowe </a:t>
            </a:r>
          </a:p>
          <a:p>
            <a:pPr marL="438150" indent="-346075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ograniczenie realnych kontaktów </a:t>
            </a:r>
          </a:p>
          <a:p>
            <a:pPr marL="438150" indent="-346075">
              <a:lnSpc>
                <a:spcPct val="150000"/>
              </a:lnSpc>
              <a:buFont typeface="Wingdings" pitchFamily="2" charset="2"/>
              <a:buChar char="Ø"/>
            </a:pPr>
            <a:r>
              <a:rPr lang="pl-PL">
                <a:latin typeface="Calibri" pitchFamily="34" charset="0"/>
              </a:rPr>
              <a:t>utrwalenie postawy egocentrycznej </a:t>
            </a:r>
          </a:p>
        </p:txBody>
      </p:sp>
      <p:sp>
        <p:nvSpPr>
          <p:cNvPr id="4" name="Prostokąt 3">
            <a:extLst>
              <a:ext uri="{FF2B5EF4-FFF2-40B4-BE49-F238E27FC236}"/>
            </a:extLst>
          </p:cNvPr>
          <p:cNvSpPr/>
          <p:nvPr/>
        </p:nvSpPr>
        <p:spPr>
          <a:xfrm>
            <a:off x="4560888" y="3068638"/>
            <a:ext cx="4572000" cy="25860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8150" indent="-346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+mn-lt"/>
                <a:cs typeface="+mn-cs"/>
              </a:rPr>
              <a:t>eskalacja zapotrzebowania na treści pornograficzne </a:t>
            </a:r>
          </a:p>
          <a:p>
            <a:pPr marL="438150" indent="-346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+mn-lt"/>
                <a:cs typeface="+mn-cs"/>
              </a:rPr>
              <a:t>agresja (w tym seksualna)</a:t>
            </a:r>
          </a:p>
          <a:p>
            <a:pPr marL="438150" indent="-346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+mn-lt"/>
                <a:cs typeface="+mn-cs"/>
              </a:rPr>
              <a:t>problemy natury psychicznej i seksualnej</a:t>
            </a:r>
          </a:p>
          <a:p>
            <a:pPr marL="438150" indent="-346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>
                <a:latin typeface="+mn-lt"/>
                <a:cs typeface="+mn-cs"/>
              </a:rPr>
              <a:t>uzależnienie od pornografii </a:t>
            </a:r>
          </a:p>
          <a:p>
            <a:pPr marL="92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10" name="Grupa 9">
            <a:extLst>
              <a:ext uri="{FF2B5EF4-FFF2-40B4-BE49-F238E27FC236}"/>
            </a:extLst>
          </p:cNvPr>
          <p:cNvGrpSpPr/>
          <p:nvPr/>
        </p:nvGrpSpPr>
        <p:grpSpPr>
          <a:xfrm>
            <a:off x="4690685" y="5734060"/>
            <a:ext cx="914399" cy="914400"/>
            <a:chOff x="133427" y="3650039"/>
            <a:chExt cx="914399" cy="914400"/>
          </a:xfrm>
          <a:solidFill>
            <a:schemeClr val="accent2">
              <a:lumMod val="20000"/>
              <a:lumOff val="80000"/>
            </a:schemeClr>
          </a:solidFill>
          <a:effectLst/>
        </p:grpSpPr>
        <p:pic>
          <p:nvPicPr>
            <p:cNvPr id="11" name="Grafika 10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rcRect l="73603"/>
            <a:stretch/>
          </p:blipFill>
          <p:spPr>
            <a:xfrm>
              <a:off x="806449" y="3650039"/>
              <a:ext cx="241377" cy="914400"/>
            </a:xfrm>
            <a:prstGeom prst="rect">
              <a:avLst/>
            </a:prstGeom>
          </p:spPr>
        </p:pic>
        <p:pic>
          <p:nvPicPr>
            <p:cNvPr id="12" name="Grafika 11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rcRect r="26397"/>
            <a:stretch/>
          </p:blipFill>
          <p:spPr>
            <a:xfrm>
              <a:off x="133427" y="3650039"/>
              <a:ext cx="673023" cy="914400"/>
            </a:xfrm>
            <a:prstGeom prst="rect">
              <a:avLst/>
            </a:prstGeom>
          </p:spPr>
        </p:pic>
      </p:grpSp>
      <p:pic>
        <p:nvPicPr>
          <p:cNvPr id="37898" name="Grafika 12" descr="Czołganie się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03525" y="57340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trzałka: w prawo 13">
            <a:extLst>
              <a:ext uri="{FF2B5EF4-FFF2-40B4-BE49-F238E27FC236}"/>
            </a:extLst>
          </p:cNvPr>
          <p:cNvSpPr/>
          <p:nvPr/>
        </p:nvSpPr>
        <p:spPr>
          <a:xfrm>
            <a:off x="4075113" y="6046788"/>
            <a:ext cx="288925" cy="288925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008063"/>
          </a:xfrm>
        </p:spPr>
        <p:txBody>
          <a:bodyPr/>
          <a:lstStyle/>
          <a:p>
            <a:r>
              <a:rPr lang="pl-PL" sz="3600" b="1" smtClean="0"/>
              <a:t>Możliwe konsekwencje oglądania pornografii w dorosłym życiu:</a:t>
            </a:r>
            <a:endParaRPr lang="pl-PL" sz="36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550" y="2133600"/>
            <a:ext cx="7345363" cy="4248150"/>
          </a:xfrm>
        </p:spPr>
        <p:txBody>
          <a:bodyPr rtlCol="0">
            <a:normAutofit/>
          </a:bodyPr>
          <a:lstStyle/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utrata kontroli nad zachowaniami seksualnymi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obsesja seksualna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ucieczka w fantazje seksualne jako główna strategia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radzenia sobie w życiu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nałogowe rozładowywanie emocji,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poszukiwanie coraz silniejszych bodźców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uprawianie seksu i oglądanie pornografii, niezdolność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do zaprzestania kosztem aktywności w innych sferach życia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dyskomfort, wobec braku możliwości zrealizowania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określonych zachowań seksualnych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pojawienie się trudności w relacjach i budowaniu związków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wycofywanie się z kontaktów seksualnych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/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18002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/>
              <a:t>Czy możemy zapobiec oglądaniu pornografii przez dzieci i młodzież?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068638"/>
            <a:ext cx="6400800" cy="2376487"/>
          </a:xfrm>
        </p:spPr>
        <p:txBody>
          <a:bodyPr/>
          <a:lstStyle/>
          <a:p>
            <a:r>
              <a:rPr lang="pl-PL" sz="10000" b="1" smtClean="0">
                <a:solidFill>
                  <a:srgbClr val="FF0000"/>
                </a:solidFill>
              </a:rPr>
              <a:t>NIE</a:t>
            </a: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Grafika 4" descr="Laptop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5538" y="55816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Grafika 8" descr="Smartfon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55863" y="55816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3" name="Grafika 10" descr="Użytkownicy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7938" y="562133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4" name="Grafika 12" descr="Gazeta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02225" y="55816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5" name="Grafika 14" descr="Czat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315075" y="562133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6" presetClass="emp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ytuł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1584325"/>
          </a:xfrm>
        </p:spPr>
        <p:txBody>
          <a:bodyPr/>
          <a:lstStyle/>
          <a:p>
            <a:r>
              <a:rPr lang="pl-PL" b="1" smtClean="0"/>
              <a:t>EDUKACJA DZIECKA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2060575"/>
            <a:ext cx="8280400" cy="4032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Pomyśl o edukacji dziecka, zanim zada pytanie: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1000" b="1" dirty="0">
              <a:solidFill>
                <a:srgbClr val="0070C0"/>
              </a:solidFill>
            </a:endParaRPr>
          </a:p>
          <a:p>
            <a:pPr marL="811213" indent="-4572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unikniesz zakłopotania i przeprowadzisz rozmowę bez przesadnych emocji, które mogą nadmiernie koncentrować uwagę dziecka</a:t>
            </a:r>
          </a:p>
          <a:p>
            <a:pPr marL="811213" indent="-4572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są sprawy na tyle ważne (np. zły dotyk, dojrzewanie), że dzieci powinny się o nich dowiedzieć, </a:t>
            </a:r>
            <a:r>
              <a:rPr lang="pl-PL" sz="2800" b="1" dirty="0">
                <a:solidFill>
                  <a:schemeClr val="tx1"/>
                </a:solidFill>
              </a:rPr>
              <a:t>zanim zaczną o nie pytać</a:t>
            </a:r>
            <a:endParaRPr lang="pl-PL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0070C0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039" name="Grupa 3"/>
          <p:cNvGrpSpPr>
            <a:grpSpLocks/>
          </p:cNvGrpSpPr>
          <p:nvPr/>
        </p:nvGrpSpPr>
        <p:grpSpPr bwMode="auto">
          <a:xfrm>
            <a:off x="1924050" y="5729288"/>
            <a:ext cx="4621213" cy="915987"/>
            <a:chOff x="1924031" y="5729207"/>
            <a:chExt cx="4621338" cy="916818"/>
          </a:xfrm>
        </p:grpSpPr>
        <p:pic>
          <p:nvPicPr>
            <p:cNvPr id="9" name="Grafika 8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753225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44041" name="Grafika 9" descr="Chodzenie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30969" y="5729207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Grafika 10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4031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12" name="Strzałka: w prawo 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21054" y="6042228"/>
              <a:ext cx="287345" cy="28759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dirty="0"/>
            </a:p>
          </p:txBody>
        </p:sp>
        <p:sp>
          <p:nvSpPr>
            <p:cNvPr id="13" name="Strzałka: w prawo 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16580" y="6037461"/>
              <a:ext cx="287345" cy="28759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ytuł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1584325"/>
          </a:xfrm>
        </p:spPr>
        <p:txBody>
          <a:bodyPr/>
          <a:lstStyle/>
          <a:p>
            <a:r>
              <a:rPr lang="pl-PL" b="1" smtClean="0"/>
              <a:t>EDUKACJA DZIECKA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989138"/>
            <a:ext cx="8280400" cy="36004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Wykorzystuj codzienne sytuacje:</a:t>
            </a:r>
            <a:endParaRPr lang="pl-PL" sz="1000" b="1" dirty="0">
              <a:solidFill>
                <a:srgbClr val="0070C0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gdyż edukacja seksualna jest procesem, </a:t>
            </a:r>
            <a:br>
              <a:rPr lang="pl-PL" sz="2800" dirty="0">
                <a:solidFill>
                  <a:schemeClr val="tx1"/>
                </a:solidFill>
              </a:rPr>
            </a:br>
            <a:r>
              <a:rPr lang="pl-PL" sz="2800" dirty="0">
                <a:solidFill>
                  <a:schemeClr val="tx1"/>
                </a:solidFill>
              </a:rPr>
              <a:t>a nie pojedynczą rozmową 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zamiast organizowania pouczającej pogadanki 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pamiętając, że edukacja powinna obejmować zarówno chłopców, jak i dziewczęta</a:t>
            </a:r>
          </a:p>
          <a:p>
            <a:pPr marL="811213" indent="-4572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0070C0"/>
              </a:solidFill>
            </a:endParaRPr>
          </a:p>
        </p:txBody>
      </p:sp>
      <p:pic>
        <p:nvPicPr>
          <p:cNvPr id="460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087" name="Grupa 13"/>
          <p:cNvGrpSpPr>
            <a:grpSpLocks/>
          </p:cNvGrpSpPr>
          <p:nvPr/>
        </p:nvGrpSpPr>
        <p:grpSpPr bwMode="auto">
          <a:xfrm>
            <a:off x="1924050" y="5729288"/>
            <a:ext cx="4621213" cy="915987"/>
            <a:chOff x="1924031" y="5729207"/>
            <a:chExt cx="4621338" cy="916818"/>
          </a:xfrm>
        </p:grpSpPr>
        <p:pic>
          <p:nvPicPr>
            <p:cNvPr id="15" name="Grafika 14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753225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46089" name="Grafika 15" descr="Chodzenie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30969" y="5729207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Grafika 16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4031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18" name="Strzałka: w prawo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21054" y="6042228"/>
              <a:ext cx="287345" cy="28759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dirty="0"/>
            </a:p>
          </p:txBody>
        </p:sp>
        <p:sp>
          <p:nvSpPr>
            <p:cNvPr id="19" name="Strzałka: w prawo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16580" y="6037461"/>
              <a:ext cx="287345" cy="28759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1223963"/>
          </a:xfrm>
        </p:spPr>
        <p:txBody>
          <a:bodyPr/>
          <a:lstStyle/>
          <a:p>
            <a:r>
              <a:rPr lang="pl-PL" b="1" smtClean="0"/>
              <a:t>EDUKACJA DZIECKA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773238"/>
            <a:ext cx="8280400" cy="38877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Dzieci są ciekawe:</a:t>
            </a:r>
            <a:endParaRPr lang="pl-PL" dirty="0">
              <a:solidFill>
                <a:srgbClr val="0070C0"/>
              </a:solidFill>
            </a:endParaRPr>
          </a:p>
          <a:p>
            <a:pPr marL="1076325" indent="-442913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>
                <a:solidFill>
                  <a:schemeClr val="tx1"/>
                </a:solidFill>
              </a:rPr>
              <a:t>chcą rozmawiać z rodzicami na tematy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związane z </a:t>
            </a:r>
            <a:r>
              <a:rPr lang="pl-PL" sz="2400" dirty="0" smtClean="0">
                <a:solidFill>
                  <a:schemeClr val="tx1"/>
                </a:solidFill>
              </a:rPr>
              <a:t>seksualnością; rozbudzaj w nich ciekawość </a:t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zadając pytania</a:t>
            </a:r>
          </a:p>
          <a:p>
            <a:pPr marL="1076325" indent="-442913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 smtClean="0">
                <a:solidFill>
                  <a:schemeClr val="tx1"/>
                </a:solidFill>
              </a:rPr>
              <a:t>oczekują </a:t>
            </a:r>
            <a:r>
              <a:rPr lang="pl-PL" sz="2400" dirty="0">
                <a:solidFill>
                  <a:schemeClr val="tx1"/>
                </a:solidFill>
              </a:rPr>
              <a:t>informacji i chcą poznać punkt widzenia, 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poglądy </a:t>
            </a:r>
            <a:r>
              <a:rPr lang="pl-PL" sz="2400" dirty="0">
                <a:solidFill>
                  <a:schemeClr val="tx1"/>
                </a:solidFill>
              </a:rPr>
              <a:t>i uczucia bliskich im osób</a:t>
            </a:r>
          </a:p>
          <a:p>
            <a:pPr marL="1076325" indent="-442913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 smtClean="0">
                <a:solidFill>
                  <a:schemeClr val="tx1"/>
                </a:solidFill>
              </a:rPr>
              <a:t>liczą na wsparcie </a:t>
            </a:r>
            <a:r>
              <a:rPr lang="pl-PL" sz="2400" dirty="0">
                <a:solidFill>
                  <a:schemeClr val="tx1"/>
                </a:solidFill>
              </a:rPr>
              <a:t>w trudnych sytuacjach </a:t>
            </a:r>
          </a:p>
          <a:p>
            <a:pPr marL="1076325" indent="-442913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 smtClean="0">
                <a:solidFill>
                  <a:schemeClr val="tx1"/>
                </a:solidFill>
              </a:rPr>
              <a:t>zapytają wtedy, </a:t>
            </a:r>
            <a:r>
              <a:rPr lang="pl-PL" sz="2400" dirty="0">
                <a:solidFill>
                  <a:schemeClr val="tx1"/>
                </a:solidFill>
              </a:rPr>
              <a:t>gdy będą miały poczucie </a:t>
            </a:r>
            <a:r>
              <a:rPr lang="pl-PL" sz="2400" dirty="0" smtClean="0">
                <a:solidFill>
                  <a:schemeClr val="tx1"/>
                </a:solidFill>
              </a:rPr>
              <a:t>bezpieczeństwa</a:t>
            </a: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>
              <a:solidFill>
                <a:schemeClr val="tx1"/>
              </a:solidFill>
            </a:endParaRPr>
          </a:p>
          <a:p>
            <a:pPr marL="811213" indent="-4572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0070C0"/>
              </a:solidFill>
            </a:endParaRPr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135" name="Grupa 13"/>
          <p:cNvGrpSpPr>
            <a:grpSpLocks/>
          </p:cNvGrpSpPr>
          <p:nvPr/>
        </p:nvGrpSpPr>
        <p:grpSpPr bwMode="auto">
          <a:xfrm>
            <a:off x="1924050" y="5729288"/>
            <a:ext cx="4621213" cy="915987"/>
            <a:chOff x="1924031" y="5729207"/>
            <a:chExt cx="4621338" cy="916818"/>
          </a:xfrm>
        </p:grpSpPr>
        <p:pic>
          <p:nvPicPr>
            <p:cNvPr id="15" name="Grafika 14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753225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48137" name="Grafika 15" descr="Chodzenie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30969" y="5729207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Grafika 16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4031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18" name="Strzałka: w prawo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21054" y="6042228"/>
              <a:ext cx="287345" cy="28759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dirty="0"/>
            </a:p>
          </p:txBody>
        </p:sp>
        <p:sp>
          <p:nvSpPr>
            <p:cNvPr id="19" name="Strzałka: w prawo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16580" y="6037461"/>
              <a:ext cx="287345" cy="28759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1584325"/>
          </a:xfrm>
        </p:spPr>
        <p:txBody>
          <a:bodyPr/>
          <a:lstStyle/>
          <a:p>
            <a:r>
              <a:rPr lang="pl-PL" b="1" smtClean="0"/>
              <a:t>EDUKACJA DZIECKA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2133600"/>
            <a:ext cx="8280400" cy="3527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Gdy nie znasz odpowiedzi:</a:t>
            </a:r>
            <a:endParaRPr lang="pl-PL" dirty="0">
              <a:solidFill>
                <a:srgbClr val="0070C0"/>
              </a:solidFill>
            </a:endParaRPr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poszukaj jej z dzieckiem we właściwym źródle</a:t>
            </a:r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chemeClr val="tx1"/>
                </a:solidFill>
              </a:rPr>
              <a:t>trzymaj się tematu odpowiadając na pytanie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800" dirty="0">
              <a:solidFill>
                <a:schemeClr val="tx1"/>
              </a:solidFill>
            </a:endParaRPr>
          </a:p>
          <a:p>
            <a:pPr marL="811213" indent="-4572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0070C0"/>
              </a:solidFill>
            </a:endParaRPr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0183" name="Grupa 13"/>
          <p:cNvGrpSpPr>
            <a:grpSpLocks/>
          </p:cNvGrpSpPr>
          <p:nvPr/>
        </p:nvGrpSpPr>
        <p:grpSpPr bwMode="auto">
          <a:xfrm>
            <a:off x="1924050" y="5729288"/>
            <a:ext cx="4621213" cy="915987"/>
            <a:chOff x="1924031" y="5729207"/>
            <a:chExt cx="4621338" cy="916818"/>
          </a:xfrm>
        </p:grpSpPr>
        <p:pic>
          <p:nvPicPr>
            <p:cNvPr id="15" name="Grafika 14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753225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50185" name="Grafika 15" descr="Chodzenie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30969" y="5729207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Grafika 16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4031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18" name="Strzałka: w prawo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21054" y="6042228"/>
              <a:ext cx="287345" cy="28759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dirty="0"/>
            </a:p>
          </p:txBody>
        </p:sp>
        <p:sp>
          <p:nvSpPr>
            <p:cNvPr id="19" name="Strzałka: w prawo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16580" y="6037461"/>
              <a:ext cx="287345" cy="28759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ytuł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1584325"/>
          </a:xfrm>
        </p:spPr>
        <p:txBody>
          <a:bodyPr/>
          <a:lstStyle/>
          <a:p>
            <a:r>
              <a:rPr lang="pl-PL" b="1" smtClean="0"/>
              <a:t>EDUKACJA DZIECKA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850" y="1916113"/>
            <a:ext cx="8280400" cy="37449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Mów o pozytywnych emocjach i uczuciach:</a:t>
            </a:r>
            <a:endParaRPr lang="pl-PL" dirty="0">
              <a:solidFill>
                <a:srgbClr val="0070C0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>
                <a:solidFill>
                  <a:schemeClr val="tx1"/>
                </a:solidFill>
              </a:rPr>
              <a:t>większość dzieci modeluje system wartości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wyznawany w rodzinie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>
                <a:solidFill>
                  <a:schemeClr val="tx1"/>
                </a:solidFill>
              </a:rPr>
              <a:t>ważne jest trenowanie umiejętności komunikowania własnych uczuć oraz rozmawianie na tematy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związane z seksualnością 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 smtClean="0">
                <a:solidFill>
                  <a:schemeClr val="tx1"/>
                </a:solidFill>
              </a:rPr>
              <a:t>niech seksualność wiąże się z radością – </a:t>
            </a:r>
            <a:r>
              <a:rPr lang="pl-PL" sz="2400" dirty="0" smtClean="0">
                <a:solidFill>
                  <a:srgbClr val="FF0000"/>
                </a:solidFill>
              </a:rPr>
              <a:t>nie strasz dziecka </a:t>
            </a:r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>
              <a:solidFill>
                <a:schemeClr val="tx1"/>
              </a:solidFill>
            </a:endParaRPr>
          </a:p>
          <a:p>
            <a:pPr marL="811213" indent="-4572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0070C0"/>
              </a:solidFill>
            </a:endParaRP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2231" name="Grupa 13"/>
          <p:cNvGrpSpPr>
            <a:grpSpLocks/>
          </p:cNvGrpSpPr>
          <p:nvPr/>
        </p:nvGrpSpPr>
        <p:grpSpPr bwMode="auto">
          <a:xfrm>
            <a:off x="1924050" y="5729288"/>
            <a:ext cx="4621213" cy="915987"/>
            <a:chOff x="1924031" y="5729207"/>
            <a:chExt cx="4621338" cy="916818"/>
          </a:xfrm>
        </p:grpSpPr>
        <p:pic>
          <p:nvPicPr>
            <p:cNvPr id="15" name="Grafika 14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753225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52233" name="Grafika 15" descr="Chodzenie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30969" y="5729207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Grafika 16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4031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18" name="Strzałka: w prawo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21054" y="6042228"/>
              <a:ext cx="287345" cy="28759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dirty="0"/>
            </a:p>
          </p:txBody>
        </p:sp>
        <p:sp>
          <p:nvSpPr>
            <p:cNvPr id="19" name="Strzałka: w prawo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16580" y="6037461"/>
              <a:ext cx="287345" cy="28759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ctrTitle"/>
          </p:nvPr>
        </p:nvSpPr>
        <p:spPr>
          <a:xfrm>
            <a:off x="684213" y="1412875"/>
            <a:ext cx="7772400" cy="1295400"/>
          </a:xfrm>
        </p:spPr>
        <p:txBody>
          <a:bodyPr/>
          <a:lstStyle/>
          <a:p>
            <a:r>
              <a:rPr lang="pl-PL" sz="4800" b="1" smtClean="0"/>
              <a:t>W tej prezentacji omówię:</a:t>
            </a:r>
            <a:r>
              <a:rPr lang="pl-PL" sz="4800" smtClean="0"/>
              <a:t/>
            </a:r>
            <a:br>
              <a:rPr lang="pl-PL" sz="4800" smtClean="0"/>
            </a:br>
            <a:endParaRPr lang="pl-PL" sz="48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8888" y="2492375"/>
            <a:ext cx="6545262" cy="3217863"/>
          </a:xfrm>
        </p:spPr>
        <p:txBody>
          <a:bodyPr rtlCol="0">
            <a:normAutofit/>
          </a:bodyPr>
          <a:lstStyle/>
          <a:p>
            <a:pPr marL="442913" indent="-35401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400" dirty="0" smtClean="0">
                <a:solidFill>
                  <a:schemeClr val="tx1"/>
                </a:solidFill>
              </a:rPr>
              <a:t>skalę </a:t>
            </a:r>
            <a:r>
              <a:rPr lang="pl-PL" sz="3400" dirty="0">
                <a:solidFill>
                  <a:schemeClr val="tx1"/>
                </a:solidFill>
              </a:rPr>
              <a:t>zjawiska</a:t>
            </a:r>
          </a:p>
          <a:p>
            <a:pPr marL="442913" indent="-35401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400" dirty="0" smtClean="0">
                <a:solidFill>
                  <a:schemeClr val="tx1"/>
                </a:solidFill>
              </a:rPr>
              <a:t>przyczyny </a:t>
            </a:r>
            <a:r>
              <a:rPr lang="pl-PL" sz="3400" dirty="0">
                <a:solidFill>
                  <a:schemeClr val="tx1"/>
                </a:solidFill>
              </a:rPr>
              <a:t>oglądania pornografii</a:t>
            </a:r>
          </a:p>
          <a:p>
            <a:pPr marL="442913" indent="-35401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400" dirty="0" smtClean="0">
                <a:solidFill>
                  <a:schemeClr val="tx1"/>
                </a:solidFill>
              </a:rPr>
              <a:t>główne </a:t>
            </a:r>
            <a:r>
              <a:rPr lang="pl-PL" sz="3400" dirty="0">
                <a:solidFill>
                  <a:schemeClr val="tx1"/>
                </a:solidFill>
              </a:rPr>
              <a:t>zagrożenia</a:t>
            </a:r>
          </a:p>
          <a:p>
            <a:pPr marL="442913" indent="-35401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400" dirty="0" smtClean="0">
                <a:solidFill>
                  <a:schemeClr val="tx1"/>
                </a:solidFill>
              </a:rPr>
              <a:t>jak </a:t>
            </a:r>
            <a:r>
              <a:rPr lang="pl-PL" sz="3400" dirty="0">
                <a:solidFill>
                  <a:schemeClr val="tx1"/>
                </a:solidFill>
              </a:rPr>
              <a:t>o nich rozmawiać z dziećmi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3600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Grafika 4" descr="Lista kontrolna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9838" y="530066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ytuł 1"/>
          <p:cNvSpPr>
            <a:spLocks noGrp="1"/>
          </p:cNvSpPr>
          <p:nvPr>
            <p:ph type="ctrTitle"/>
          </p:nvPr>
        </p:nvSpPr>
        <p:spPr>
          <a:xfrm>
            <a:off x="685800" y="765175"/>
            <a:ext cx="7772400" cy="1511300"/>
          </a:xfrm>
        </p:spPr>
        <p:txBody>
          <a:bodyPr/>
          <a:lstStyle/>
          <a:p>
            <a:r>
              <a:rPr lang="pl-PL" b="1" smtClean="0"/>
              <a:t>EDUKACJA DZIECKA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2205038"/>
            <a:ext cx="8280400" cy="33845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Mów językiem zrozumiałym dla dziecka:</a:t>
            </a:r>
            <a:endParaRPr lang="pl-PL" dirty="0">
              <a:solidFill>
                <a:srgbClr val="0070C0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>
                <a:solidFill>
                  <a:schemeClr val="tx1"/>
                </a:solidFill>
              </a:rPr>
              <a:t>dopasowanym do jego etapu rozwoju 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 smtClean="0">
                <a:solidFill>
                  <a:schemeClr val="tx1"/>
                </a:solidFill>
              </a:rPr>
              <a:t>zgodnie </a:t>
            </a:r>
            <a:r>
              <a:rPr lang="pl-PL" sz="2400" dirty="0">
                <a:solidFill>
                  <a:schemeClr val="tx1"/>
                </a:solidFill>
              </a:rPr>
              <a:t>z prawdą i wiedzą naukową,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by </a:t>
            </a:r>
            <a:r>
              <a:rPr lang="pl-PL" sz="2400" dirty="0">
                <a:solidFill>
                  <a:schemeClr val="tx1"/>
                </a:solidFill>
              </a:rPr>
              <a:t>nie </a:t>
            </a:r>
            <a:r>
              <a:rPr lang="pl-PL" sz="2400" dirty="0" smtClean="0">
                <a:solidFill>
                  <a:schemeClr val="tx1"/>
                </a:solidFill>
              </a:rPr>
              <a:t>oduczać tego</a:t>
            </a:r>
            <a:r>
              <a:rPr lang="pl-PL" sz="2400" dirty="0">
                <a:solidFill>
                  <a:schemeClr val="tx1"/>
                </a:solidFill>
              </a:rPr>
              <a:t>, czego go </a:t>
            </a:r>
            <a:r>
              <a:rPr lang="pl-PL" sz="2400" dirty="0" smtClean="0">
                <a:solidFill>
                  <a:schemeClr val="tx1"/>
                </a:solidFill>
              </a:rPr>
              <a:t>nauczyłeś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dirty="0" smtClean="0">
                <a:solidFill>
                  <a:schemeClr val="tx1"/>
                </a:solidFill>
              </a:rPr>
              <a:t>żeby czuło się partnerem w rozmowie</a:t>
            </a: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/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4279" name="Grupa 13"/>
          <p:cNvGrpSpPr>
            <a:grpSpLocks/>
          </p:cNvGrpSpPr>
          <p:nvPr/>
        </p:nvGrpSpPr>
        <p:grpSpPr bwMode="auto">
          <a:xfrm>
            <a:off x="1924050" y="5729288"/>
            <a:ext cx="4621213" cy="915987"/>
            <a:chOff x="1924031" y="5729207"/>
            <a:chExt cx="4621338" cy="916818"/>
          </a:xfrm>
        </p:grpSpPr>
        <p:pic>
          <p:nvPicPr>
            <p:cNvPr id="15" name="Grafika 14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753225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54281" name="Grafika 15" descr="Chodzenie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30969" y="5729207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Grafika 16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4031" y="5731625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18" name="Strzałka: w prawo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21054" y="6042228"/>
              <a:ext cx="287345" cy="28759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dirty="0"/>
            </a:p>
          </p:txBody>
        </p:sp>
        <p:sp>
          <p:nvSpPr>
            <p:cNvPr id="19" name="Strzałka: w prawo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16580" y="6037461"/>
              <a:ext cx="287345" cy="28759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ctrTitle"/>
          </p:nvPr>
        </p:nvSpPr>
        <p:spPr>
          <a:xfrm>
            <a:off x="323850" y="620713"/>
            <a:ext cx="8820150" cy="1008062"/>
          </a:xfrm>
        </p:spPr>
        <p:txBody>
          <a:bodyPr/>
          <a:lstStyle/>
          <a:p>
            <a:r>
              <a:rPr lang="pl-PL" sz="3800" b="1" smtClean="0"/>
              <a:t>O co pytać dzieci w związku z pornografią?</a:t>
            </a:r>
            <a:endParaRPr lang="pl-PL" sz="38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107950" y="1628775"/>
            <a:ext cx="9144000" cy="42481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600" b="1" dirty="0">
                <a:solidFill>
                  <a:srgbClr val="0070C0"/>
                </a:solidFill>
              </a:rPr>
              <a:t>Mają dotyczyć zaistniałej sytuacji, ekspresji dziecka </a:t>
            </a:r>
            <a:br>
              <a:rPr lang="pl-PL" sz="2600" b="1" dirty="0">
                <a:solidFill>
                  <a:srgbClr val="0070C0"/>
                </a:solidFill>
              </a:rPr>
            </a:br>
            <a:r>
              <a:rPr lang="pl-PL" sz="2600" b="1" dirty="0">
                <a:solidFill>
                  <a:srgbClr val="0070C0"/>
                </a:solidFill>
              </a:rPr>
              <a:t>i łączyć się z rzetelną edukacją seksualną</a:t>
            </a:r>
          </a:p>
          <a:p>
            <a:pPr marL="1792288" indent="-365125" algn="l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 smtClean="0">
                <a:solidFill>
                  <a:schemeClr val="tx1"/>
                </a:solidFill>
              </a:rPr>
              <a:t>Jak </a:t>
            </a:r>
            <a:r>
              <a:rPr lang="pl-PL" sz="2400" i="1" dirty="0">
                <a:solidFill>
                  <a:schemeClr val="tx1"/>
                </a:solidFill>
              </a:rPr>
              <a:t>trafiłeś (wszedłeś) na stronę z filmem pornograficzny?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Jak rozumiesz słowo „pornografia”?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Co Cię zainteresowało?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Co zobaczyłeś, co zapamiętałeś? 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Co czułeś?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Jakie emocje to w Tobie wywołuje?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Jak się czujesz teraz, kiedy rozmawiamy?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dirty="0">
                <a:solidFill>
                  <a:schemeClr val="tx1"/>
                </a:solidFill>
              </a:rPr>
              <a:t>Jak często oglądałeś (oglądasz)?</a:t>
            </a:r>
            <a:endParaRPr lang="pl-PL" sz="2400" dirty="0">
              <a:solidFill>
                <a:schemeClr val="tx1"/>
              </a:solidFill>
            </a:endParaRPr>
          </a:p>
          <a:p>
            <a:pPr marL="1792288" indent="-36512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dirty="0">
                <a:solidFill>
                  <a:schemeClr val="tx1"/>
                </a:solidFill>
              </a:rPr>
              <a:t>…</a:t>
            </a: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/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Grafika 11" descr="Rodzic i dziecko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64050" y="583088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8" name="Grafika 12" descr="Wykładowca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44813" y="5830888"/>
            <a:ext cx="90646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9" name="Grafika 13" descr="Ptaszek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10138" y="5614988"/>
            <a:ext cx="4857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Grafika 14" descr="Zamknij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29013" y="5626100"/>
            <a:ext cx="47466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ytuł 1"/>
          <p:cNvSpPr>
            <a:spLocks noGrp="1"/>
          </p:cNvSpPr>
          <p:nvPr>
            <p:ph type="ctrTitle"/>
          </p:nvPr>
        </p:nvSpPr>
        <p:spPr>
          <a:xfrm>
            <a:off x="323850" y="1196975"/>
            <a:ext cx="8820150" cy="1152525"/>
          </a:xfrm>
        </p:spPr>
        <p:txBody>
          <a:bodyPr/>
          <a:lstStyle/>
          <a:p>
            <a:r>
              <a:rPr lang="pl-PL" sz="4000" b="1" smtClean="0"/>
              <a:t>O co pytać dzieci w związku </a:t>
            </a:r>
            <a:br>
              <a:rPr lang="pl-PL" sz="4000" b="1" smtClean="0"/>
            </a:br>
            <a:r>
              <a:rPr lang="pl-PL" sz="4000" b="1" smtClean="0"/>
              <a:t>z pornografią? </a:t>
            </a:r>
            <a:r>
              <a:rPr lang="pl-PL" sz="4000" smtClean="0"/>
              <a:t/>
            </a:r>
            <a:br>
              <a:rPr lang="pl-PL" sz="4000" smtClean="0"/>
            </a:br>
            <a:endParaRPr lang="pl-PL" sz="40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2276475"/>
            <a:ext cx="8280400" cy="3529013"/>
          </a:xfrm>
        </p:spPr>
        <p:txBody>
          <a:bodyPr rtlCol="0">
            <a:normAutofit/>
          </a:bodyPr>
          <a:lstStyle/>
          <a:p>
            <a:pPr marL="900113" indent="-4572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sz="2400" i="1" dirty="0">
                <a:solidFill>
                  <a:schemeClr val="tx1"/>
                </a:solidFill>
              </a:rPr>
              <a:t>Jak myślisz, czy to, co widzisz na ekranie, jest prawdziwe czy sztuczne, naturalne czy nienaturalne? </a:t>
            </a:r>
            <a:br>
              <a:rPr lang="pl-PL" sz="2400" i="1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(tu warto edukować stosownie do wieku)</a:t>
            </a:r>
          </a:p>
          <a:p>
            <a:pPr marL="900113" indent="-4572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sz="2400" i="1" dirty="0">
                <a:solidFill>
                  <a:schemeClr val="tx1"/>
                </a:solidFill>
              </a:rPr>
              <a:t>Jak myślisz, czy oglądanie tego typu filmów może szkodzić (w czymś zagrażać) dziecku? </a:t>
            </a:r>
            <a:br>
              <a:rPr lang="pl-PL" sz="2400" i="1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(warto podać, jeśli dziecko nie potrafi wymienić)</a:t>
            </a:r>
          </a:p>
          <a:p>
            <a:pPr marL="900113" indent="-4572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sz="2400" i="1" dirty="0">
                <a:solidFill>
                  <a:schemeClr val="tx1"/>
                </a:solidFill>
              </a:rPr>
              <a:t>Jak myślisz, czy oglądanie pornografii może zagrażać Tobie? Co to może być?</a:t>
            </a:r>
          </a:p>
          <a:p>
            <a:pPr marL="1792288" indent="-365125" algn="l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/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5837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5" name="Grafika 9" descr="Rodzic i dziecko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64050" y="583088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6" name="Grafika 10" descr="Wykładowca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44813" y="5830888"/>
            <a:ext cx="90646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7" name="Grafika 11" descr="Ptaszek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10138" y="5614988"/>
            <a:ext cx="4857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8" name="Grafika 12" descr="Zamknij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29013" y="5626100"/>
            <a:ext cx="47466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ytuł 1"/>
          <p:cNvSpPr>
            <a:spLocks noGrp="1"/>
          </p:cNvSpPr>
          <p:nvPr>
            <p:ph type="ctrTitle"/>
          </p:nvPr>
        </p:nvSpPr>
        <p:spPr>
          <a:xfrm>
            <a:off x="323850" y="1196975"/>
            <a:ext cx="8820150" cy="1152525"/>
          </a:xfrm>
        </p:spPr>
        <p:txBody>
          <a:bodyPr/>
          <a:lstStyle/>
          <a:p>
            <a:r>
              <a:rPr lang="pl-PL" sz="4000" b="1" smtClean="0"/>
              <a:t>O co pytać dzieci w związku </a:t>
            </a:r>
            <a:br>
              <a:rPr lang="pl-PL" sz="4000" b="1" smtClean="0"/>
            </a:br>
            <a:r>
              <a:rPr lang="pl-PL" sz="4000" b="1" smtClean="0"/>
              <a:t>z pornografią?</a:t>
            </a:r>
            <a:endParaRPr lang="pl-PL" sz="40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2565400"/>
            <a:ext cx="8280400" cy="3671888"/>
          </a:xfrm>
        </p:spPr>
        <p:txBody>
          <a:bodyPr rtlCol="0">
            <a:normAutofit/>
          </a:bodyPr>
          <a:lstStyle/>
          <a:p>
            <a:pPr marL="900113" indent="-723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>
                <a:solidFill>
                  <a:srgbClr val="0070C0"/>
                </a:solidFill>
              </a:rPr>
              <a:t>Starsze dziecko można jeszcze dopytać:</a:t>
            </a:r>
            <a:endParaRPr lang="pl-PL" sz="2400" i="1" dirty="0">
              <a:solidFill>
                <a:schemeClr val="tx1"/>
              </a:solidFill>
            </a:endParaRPr>
          </a:p>
          <a:p>
            <a:pPr marL="723900" indent="-449263" algn="l" fontAlgn="auto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sz="2400" i="1" dirty="0">
                <a:solidFill>
                  <a:schemeClr val="tx1"/>
                </a:solidFill>
              </a:rPr>
              <a:t>Czy coś Cię zaskoczyło, zdziwiło?</a:t>
            </a:r>
          </a:p>
          <a:p>
            <a:pPr marL="723900" indent="-449263" algn="l" fontAlgn="auto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sz="2400" i="1" dirty="0">
                <a:solidFill>
                  <a:schemeClr val="tx1"/>
                </a:solidFill>
              </a:rPr>
              <a:t>Czy widzisz jakieś zagrożenia, które mogą dotyczyć Ciebie?</a:t>
            </a:r>
            <a:endParaRPr lang="pl-PL" sz="2400" dirty="0">
              <a:solidFill>
                <a:schemeClr val="tx1"/>
              </a:solidFill>
            </a:endParaRPr>
          </a:p>
          <a:p>
            <a:pPr marL="723900" indent="-449263" algn="l" fontAlgn="auto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sz="2400" i="1" dirty="0">
                <a:solidFill>
                  <a:schemeClr val="tx1"/>
                </a:solidFill>
              </a:rPr>
              <a:t>A co jeszcze może się stać?</a:t>
            </a:r>
            <a:endParaRPr lang="pl-PL" sz="2400" dirty="0">
              <a:solidFill>
                <a:schemeClr val="tx1"/>
              </a:solidFill>
            </a:endParaRPr>
          </a:p>
          <a:p>
            <a:pPr marL="900113" indent="-723900" algn="l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marL="1076325" indent="-546100" algn="l"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/>
          </a:p>
          <a:p>
            <a:pPr marL="1076325" indent="-546100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Grafika 7" descr="Rodzic i dziecko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64050" y="583088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4" name="Grafika 8" descr="Wykładowca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44813" y="5830888"/>
            <a:ext cx="90646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5" name="Grafika 10" descr="Ptaszek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10138" y="5614988"/>
            <a:ext cx="4857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6" name="Grafika 12" descr="Zamknij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29013" y="5626100"/>
            <a:ext cx="47466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7191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/>
              <a:t>Jeśli dziecko mówi, że nie oglądało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650" y="2133600"/>
            <a:ext cx="7704138" cy="3959225"/>
          </a:xfrm>
        </p:spPr>
        <p:txBody>
          <a:bodyPr rtlCol="0">
            <a:normAutofit/>
          </a:bodyPr>
          <a:lstStyle/>
          <a:p>
            <a:pPr marL="365125"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>
                <a:solidFill>
                  <a:schemeClr val="tx1"/>
                </a:solidFill>
              </a:rPr>
              <a:t>Może się zdarzyć, że przypadkiem natrafisz na filmy pornograficzne albo ktoś Ci je pokaże. Możesz poczuć się zaskoczony tym, co zobaczysz. Przyjdź, to chętnie z Tobą porozmawiam.</a:t>
            </a:r>
            <a:endParaRPr lang="pl-PL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/>
              <a:t> 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6246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1" name="Grafika 4" descr="Rodzina z dziewczynką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08400" y="4941888"/>
            <a:ext cx="15367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079500"/>
          </a:xfrm>
        </p:spPr>
        <p:txBody>
          <a:bodyPr/>
          <a:lstStyle/>
          <a:p>
            <a:r>
              <a:rPr lang="pl-PL" b="1" smtClean="0"/>
              <a:t>Podsumowanie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44563" y="2060575"/>
            <a:ext cx="7489825" cy="4032250"/>
          </a:xfrm>
        </p:spPr>
        <p:txBody>
          <a:bodyPr/>
          <a:lstStyle/>
          <a:p>
            <a:pPr algn="l"/>
            <a:r>
              <a:rPr lang="pl-PL" sz="2400" smtClean="0">
                <a:solidFill>
                  <a:schemeClr val="tx1"/>
                </a:solidFill>
              </a:rPr>
              <a:t>Oglądanie pornografii przez dzieci i młodzież </a:t>
            </a:r>
            <a:br>
              <a:rPr lang="pl-PL" sz="2400" smtClean="0">
                <a:solidFill>
                  <a:schemeClr val="tx1"/>
                </a:solidFill>
              </a:rPr>
            </a:br>
            <a:r>
              <a:rPr lang="pl-PL" sz="2400" smtClean="0">
                <a:solidFill>
                  <a:schemeClr val="tx1"/>
                </a:solidFill>
              </a:rPr>
              <a:t>jest – niestety – </a:t>
            </a:r>
            <a:r>
              <a:rPr lang="pl-PL" sz="2400" b="1" smtClean="0">
                <a:solidFill>
                  <a:schemeClr val="tx1"/>
                </a:solidFill>
              </a:rPr>
              <a:t>powszechne</a:t>
            </a:r>
            <a:r>
              <a:rPr lang="pl-PL" sz="240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pl-PL" sz="2400" smtClean="0">
                <a:solidFill>
                  <a:schemeClr val="tx1"/>
                </a:solidFill>
              </a:rPr>
              <a:t>W prezentacji zawarto sposoby </a:t>
            </a:r>
            <a:r>
              <a:rPr lang="pl-PL" sz="2400" b="1" smtClean="0">
                <a:solidFill>
                  <a:schemeClr val="tx1"/>
                </a:solidFill>
              </a:rPr>
              <a:t>radzenia sobie </a:t>
            </a:r>
            <a:r>
              <a:rPr lang="pl-PL" sz="2400" smtClean="0">
                <a:solidFill>
                  <a:schemeClr val="tx1"/>
                </a:solidFill>
              </a:rPr>
              <a:t/>
            </a:r>
            <a:br>
              <a:rPr lang="pl-PL" sz="2400" smtClean="0">
                <a:solidFill>
                  <a:schemeClr val="tx1"/>
                </a:solidFill>
              </a:rPr>
            </a:br>
            <a:r>
              <a:rPr lang="pl-PL" sz="2400" smtClean="0">
                <a:solidFill>
                  <a:schemeClr val="tx1"/>
                </a:solidFill>
              </a:rPr>
              <a:t>z negatywnymi skutkami tego zjawiska.</a:t>
            </a:r>
          </a:p>
          <a:p>
            <a:pPr algn="l"/>
            <a:r>
              <a:rPr lang="pl-PL" sz="2400" smtClean="0">
                <a:solidFill>
                  <a:schemeClr val="tx1"/>
                </a:solidFill>
              </a:rPr>
              <a:t>Temat jest na tyle społecznie ważny, że trzeba szukać różnych rozwiązań profilaktycznych, aby dzieci </a:t>
            </a:r>
            <a:r>
              <a:rPr lang="pl-PL" sz="2400" b="1" smtClean="0">
                <a:solidFill>
                  <a:schemeClr val="tx1"/>
                </a:solidFill>
              </a:rPr>
              <a:t>rozumiały</a:t>
            </a:r>
            <a:r>
              <a:rPr lang="pl-PL" sz="2400" smtClean="0">
                <a:solidFill>
                  <a:schemeClr val="tx1"/>
                </a:solidFill>
              </a:rPr>
              <a:t> ryzyko oglądania pornografii, a nie stawały się jej ofiarą.</a:t>
            </a:r>
          </a:p>
        </p:txBody>
      </p:sp>
      <p:pic>
        <p:nvPicPr>
          <p:cNvPr id="645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4519" name="Grupa 16"/>
          <p:cNvGrpSpPr>
            <a:grpSpLocks/>
          </p:cNvGrpSpPr>
          <p:nvPr/>
        </p:nvGrpSpPr>
        <p:grpSpPr bwMode="auto">
          <a:xfrm>
            <a:off x="3027363" y="5680075"/>
            <a:ext cx="1619250" cy="452438"/>
            <a:chOff x="458441" y="5735078"/>
            <a:chExt cx="2296393" cy="800014"/>
          </a:xfrm>
        </p:grpSpPr>
        <p:pic>
          <p:nvPicPr>
            <p:cNvPr id="64530" name="Grafika 17" descr="Kobieta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218887" y="5737423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31" name="Grafika 18" descr="Kobieta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589570" y="5735078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32" name="Grafika 19" descr="Kobieta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959510" y="5735078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33" name="Grafika 20" descr="Kobieta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58441" y="5739768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34" name="Grafika 21" descr="Kobieta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838664" y="5737423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4520" name="Grupa 22"/>
          <p:cNvGrpSpPr>
            <a:grpSpLocks/>
          </p:cNvGrpSpPr>
          <p:nvPr/>
        </p:nvGrpSpPr>
        <p:grpSpPr bwMode="auto">
          <a:xfrm>
            <a:off x="3295650" y="6161088"/>
            <a:ext cx="989013" cy="434975"/>
            <a:chOff x="2885377" y="5730020"/>
            <a:chExt cx="1504454" cy="800014"/>
          </a:xfrm>
        </p:grpSpPr>
        <p:pic>
          <p:nvPicPr>
            <p:cNvPr id="64527" name="Grafika 23" descr="Mężczyzna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594507" y="5730020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28" name="Grafika 24" descr="Mężczyzna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239354" y="5730020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29" name="Grafika 25" descr="Mężczyzna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885377" y="5734710"/>
              <a:ext cx="795324" cy="79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Strzałka: w prawo 26">
            <a:extLst>
              <a:ext uri="{FF2B5EF4-FFF2-40B4-BE49-F238E27FC236}"/>
            </a:extLst>
          </p:cNvPr>
          <p:cNvSpPr/>
          <p:nvPr/>
        </p:nvSpPr>
        <p:spPr>
          <a:xfrm>
            <a:off x="2417763" y="6002338"/>
            <a:ext cx="327025" cy="215900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accent1">
                <a:lumMod val="40000"/>
                <a:lumOff val="60000"/>
                <a:alpha val="48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pSp>
        <p:nvGrpSpPr>
          <p:cNvPr id="37" name="Grupa 36">
            <a:extLst>
              <a:ext uri="{FF2B5EF4-FFF2-40B4-BE49-F238E27FC236}"/>
            </a:extLst>
          </p:cNvPr>
          <p:cNvGrpSpPr/>
          <p:nvPr/>
        </p:nvGrpSpPr>
        <p:grpSpPr>
          <a:xfrm>
            <a:off x="1179602" y="5565946"/>
            <a:ext cx="914399" cy="914400"/>
            <a:chOff x="133427" y="3650039"/>
            <a:chExt cx="914399" cy="914400"/>
          </a:xfrm>
          <a:effectLst>
            <a:reflection blurRad="6350" stA="52000" endA="300" endPos="29000" dir="5400000" sy="-100000" algn="bl" rotWithShape="0"/>
          </a:effectLst>
        </p:grpSpPr>
        <p:pic>
          <p:nvPicPr>
            <p:cNvPr id="38" name="Grafika 37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/>
                <a:ext uri="{96DAC541-7B7A-43D3-8B79-37D633B846F1}"/>
              </a:extLst>
            </a:blip>
            <a:srcRect l="73603"/>
            <a:stretch/>
          </p:blipFill>
          <p:spPr>
            <a:xfrm>
              <a:off x="806449" y="3650039"/>
              <a:ext cx="241377" cy="914400"/>
            </a:xfrm>
            <a:prstGeom prst="rect">
              <a:avLst/>
            </a:prstGeom>
          </p:spPr>
        </p:pic>
        <p:pic>
          <p:nvPicPr>
            <p:cNvPr id="39" name="Grafika 38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/>
                <a:ext uri="{96DAC541-7B7A-43D3-8B79-37D633B846F1}"/>
              </a:extLst>
            </a:blip>
            <a:srcRect r="26397"/>
            <a:stretch/>
          </p:blipFill>
          <p:spPr>
            <a:xfrm>
              <a:off x="133427" y="3650039"/>
              <a:ext cx="673023" cy="914400"/>
            </a:xfrm>
            <a:prstGeom prst="rect">
              <a:avLst/>
            </a:prstGeom>
          </p:spPr>
        </p:pic>
      </p:grpSp>
      <p:sp>
        <p:nvSpPr>
          <p:cNvPr id="40" name="Strzałka: w prawo 39">
            <a:extLst>
              <a:ext uri="{FF2B5EF4-FFF2-40B4-BE49-F238E27FC236}"/>
            </a:extLst>
          </p:cNvPr>
          <p:cNvSpPr/>
          <p:nvPr/>
        </p:nvSpPr>
        <p:spPr>
          <a:xfrm>
            <a:off x="4935538" y="6002338"/>
            <a:ext cx="325437" cy="215900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accent1">
                <a:lumMod val="40000"/>
                <a:lumOff val="60000"/>
                <a:alpha val="48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41" name="Grafika 40" descr="Czołganie się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/>
              <a:ext uri="{96DAC541-7B7A-43D3-8B79-37D633B846F1}"/>
            </a:extLst>
          </a:blip>
          <a:stretch>
            <a:fillRect/>
          </a:stretch>
        </p:blipFill>
        <p:spPr>
          <a:xfrm>
            <a:off x="5760294" y="5479004"/>
            <a:ext cx="914400" cy="914400"/>
          </a:xfrm>
          <a:prstGeom prst="rect">
            <a:avLst/>
          </a:prstGeom>
          <a:effectLst>
            <a:reflection blurRad="6350" stA="52000" endA="300" endPos="13000" dir="5400000" sy="-100000" algn="bl" rotWithShape="0"/>
          </a:effectLst>
        </p:spPr>
      </p:pic>
      <p:pic>
        <p:nvPicPr>
          <p:cNvPr id="43" name="Grafika 42" descr="Czołganie się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/>
              <a:ext uri="{96DAC541-7B7A-43D3-8B79-37D633B846F1}"/>
            </a:extLst>
          </a:blip>
          <a:stretch>
            <a:fillRect/>
          </a:stretch>
        </p:blipFill>
        <p:spPr>
          <a:xfrm>
            <a:off x="5514321" y="5754960"/>
            <a:ext cx="914400" cy="914400"/>
          </a:xfrm>
          <a:prstGeom prst="rect">
            <a:avLst/>
          </a:prstGeom>
          <a:effectLst>
            <a:reflection blurRad="6350" stA="52000" endA="300" endPos="13000" dir="5400000" sy="-100000" algn="bl" rotWithShape="0"/>
          </a:effectLst>
        </p:spPr>
      </p:pic>
      <p:sp>
        <p:nvSpPr>
          <p:cNvPr id="44" name="Strzałka: w prawo 43">
            <a:extLst>
              <a:ext uri="{FF2B5EF4-FFF2-40B4-BE49-F238E27FC236}"/>
            </a:extLst>
          </p:cNvPr>
          <p:cNvSpPr/>
          <p:nvPr/>
        </p:nvSpPr>
        <p:spPr>
          <a:xfrm>
            <a:off x="6961188" y="6002338"/>
            <a:ext cx="327025" cy="215900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accent1">
                <a:lumMod val="40000"/>
                <a:lumOff val="60000"/>
                <a:alpha val="48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2B4E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2B4E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2116137"/>
          </a:xfrm>
        </p:spPr>
        <p:txBody>
          <a:bodyPr/>
          <a:lstStyle/>
          <a:p>
            <a:r>
              <a:rPr lang="pl-PL" sz="4800" b="1" smtClean="0"/>
              <a:t>Dziękuję Państwu za uwagę</a:t>
            </a:r>
            <a:endParaRPr lang="pl-PL" sz="48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pl-PL" sz="4800" b="1" smtClean="0">
                <a:solidFill>
                  <a:srgbClr val="0070C0"/>
                </a:solidFill>
              </a:rPr>
              <a:t>Proszę o pytania</a:t>
            </a:r>
            <a:endParaRPr lang="pl-PL" sz="4800" smtClean="0">
              <a:solidFill>
                <a:srgbClr val="0070C0"/>
              </a:solidFill>
            </a:endParaRPr>
          </a:p>
        </p:txBody>
      </p:sp>
      <p:pic>
        <p:nvPicPr>
          <p:cNvPr id="665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7" name="Grafika 7" descr="Czat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4300" y="5638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360045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pl-PL" sz="4000" b="1" smtClean="0"/>
              <a:t>Prezentacja potrwa około 15 minut </a:t>
            </a:r>
            <a:r>
              <a:rPr lang="pl-PL" b="1" smtClean="0"/>
              <a:t/>
            </a:r>
            <a:br>
              <a:rPr lang="pl-PL" b="1" smtClean="0"/>
            </a:br>
            <a:r>
              <a:rPr lang="pl-PL" sz="4000" smtClean="0">
                <a:solidFill>
                  <a:srgbClr val="0070C0"/>
                </a:solidFill>
              </a:rPr>
              <a:t/>
            </a:r>
            <a:br>
              <a:rPr lang="pl-PL" sz="4000" smtClean="0">
                <a:solidFill>
                  <a:srgbClr val="0070C0"/>
                </a:solidFill>
              </a:rPr>
            </a:br>
            <a:endParaRPr lang="pl-PL" sz="4000" smtClean="0">
              <a:solidFill>
                <a:srgbClr val="0070C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565400"/>
            <a:ext cx="6400800" cy="25923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000" b="1" dirty="0">
                <a:solidFill>
                  <a:srgbClr val="0070C0"/>
                </a:solidFill>
              </a:rPr>
              <a:t/>
            </a:r>
            <a:br>
              <a:rPr lang="pl-PL" sz="4000" b="1" dirty="0">
                <a:solidFill>
                  <a:srgbClr val="0070C0"/>
                </a:solidFill>
              </a:rPr>
            </a:br>
            <a:r>
              <a:rPr lang="pl-PL" sz="4000" b="1" dirty="0">
                <a:solidFill>
                  <a:srgbClr val="0070C0"/>
                </a:solidFill>
              </a:rPr>
              <a:t>Po zakończeniu prezentacji odpowiem </a:t>
            </a:r>
            <a:r>
              <a:rPr lang="pl-PL" sz="4000" b="1">
                <a:solidFill>
                  <a:srgbClr val="0070C0"/>
                </a:solidFill>
              </a:rPr>
              <a:t>na </a:t>
            </a:r>
            <a:r>
              <a:rPr lang="pl-PL" sz="4000" b="1" smtClean="0">
                <a:solidFill>
                  <a:srgbClr val="0070C0"/>
                </a:solidFill>
              </a:rPr>
              <a:t>pytania</a:t>
            </a:r>
            <a:endParaRPr lang="pl-PL" sz="4000" dirty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Grafika 6" descr="Stoper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1275" y="508476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1800225"/>
          </a:xfrm>
        </p:spPr>
        <p:txBody>
          <a:bodyPr/>
          <a:lstStyle/>
          <a:p>
            <a:r>
              <a:rPr lang="pl-PL" b="1" smtClean="0"/>
              <a:t>Podstawowe pojęcia </a:t>
            </a:r>
            <a:br>
              <a:rPr lang="pl-PL" b="1" smtClean="0"/>
            </a:br>
            <a:r>
              <a:rPr lang="pl-PL" b="1" smtClean="0"/>
              <a:t>dotyczące seksualności: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68538" y="3357563"/>
            <a:ext cx="5503862" cy="2016125"/>
          </a:xfrm>
        </p:spPr>
        <p:txBody>
          <a:bodyPr rtlCol="0">
            <a:normAutofit/>
          </a:bodyPr>
          <a:lstStyle/>
          <a:p>
            <a:pPr marL="530225" indent="-441325"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tx1"/>
                </a:solidFill>
              </a:rPr>
              <a:t>tożsamość </a:t>
            </a:r>
            <a:r>
              <a:rPr lang="pl-PL" dirty="0">
                <a:solidFill>
                  <a:schemeClr val="tx1"/>
                </a:solidFill>
              </a:rPr>
              <a:t>płciowa</a:t>
            </a:r>
          </a:p>
          <a:p>
            <a:pPr marL="530225" indent="-441325"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tx1"/>
                </a:solidFill>
              </a:rPr>
              <a:t>orientacja </a:t>
            </a:r>
            <a:r>
              <a:rPr lang="pl-PL" dirty="0">
                <a:solidFill>
                  <a:schemeClr val="tx1"/>
                </a:solidFill>
              </a:rPr>
              <a:t>seksualna</a:t>
            </a:r>
          </a:p>
          <a:p>
            <a:pPr marL="530225" indent="-441325"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tx1"/>
                </a:solidFill>
              </a:rPr>
              <a:t>preferencje </a:t>
            </a:r>
            <a:r>
              <a:rPr lang="pl-PL" dirty="0">
                <a:solidFill>
                  <a:schemeClr val="tx1"/>
                </a:solidFill>
              </a:rPr>
              <a:t>seksualne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Grafika 4" descr="Nauczyciel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4300" y="54451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ytuł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1512887"/>
          </a:xfrm>
        </p:spPr>
        <p:txBody>
          <a:bodyPr/>
          <a:lstStyle/>
          <a:p>
            <a:r>
              <a:rPr lang="pl-PL" b="1" smtClean="0"/>
              <a:t>Etapy seksualności: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2492375"/>
            <a:ext cx="8748712" cy="2881313"/>
          </a:xfrm>
        </p:spPr>
        <p:txBody>
          <a:bodyPr rtlCol="0">
            <a:normAutofit/>
          </a:bodyPr>
          <a:lstStyle/>
          <a:p>
            <a:pPr marL="722313" indent="-457200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600" dirty="0" smtClean="0">
                <a:solidFill>
                  <a:schemeClr val="tx1"/>
                </a:solidFill>
              </a:rPr>
              <a:t>0-4 </a:t>
            </a:r>
            <a:r>
              <a:rPr lang="pl-PL" sz="2600" dirty="0">
                <a:solidFill>
                  <a:schemeClr val="tx1"/>
                </a:solidFill>
              </a:rPr>
              <a:t>lat faza wczesnego dzieciństwa (faza oralna i analna)</a:t>
            </a:r>
          </a:p>
          <a:p>
            <a:pPr marL="722313" indent="-457200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600" dirty="0" smtClean="0">
                <a:solidFill>
                  <a:schemeClr val="tx1"/>
                </a:solidFill>
              </a:rPr>
              <a:t>4-6 </a:t>
            </a:r>
            <a:r>
              <a:rPr lang="pl-PL" sz="2600" dirty="0">
                <a:solidFill>
                  <a:schemeClr val="tx1"/>
                </a:solidFill>
              </a:rPr>
              <a:t>lat faza dzieciństwa (faza </a:t>
            </a:r>
            <a:r>
              <a:rPr lang="pl-PL" sz="2600" dirty="0" err="1">
                <a:solidFill>
                  <a:schemeClr val="tx1"/>
                </a:solidFill>
              </a:rPr>
              <a:t>edypalna</a:t>
            </a:r>
            <a:r>
              <a:rPr lang="pl-PL" sz="2600" dirty="0">
                <a:solidFill>
                  <a:schemeClr val="tx1"/>
                </a:solidFill>
              </a:rPr>
              <a:t>)</a:t>
            </a:r>
          </a:p>
          <a:p>
            <a:pPr marL="722313" indent="-457200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600" dirty="0" smtClean="0">
                <a:solidFill>
                  <a:schemeClr val="tx1"/>
                </a:solidFill>
              </a:rPr>
              <a:t>7-11 </a:t>
            </a:r>
            <a:r>
              <a:rPr lang="pl-PL" sz="2600" dirty="0">
                <a:solidFill>
                  <a:schemeClr val="tx1"/>
                </a:solidFill>
              </a:rPr>
              <a:t>lat faza ciszy (faza latencji) </a:t>
            </a:r>
          </a:p>
          <a:p>
            <a:pPr marL="722313" indent="-457200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600" dirty="0" smtClean="0">
                <a:solidFill>
                  <a:schemeClr val="tx1"/>
                </a:solidFill>
              </a:rPr>
              <a:t>11-16 </a:t>
            </a:r>
            <a:r>
              <a:rPr lang="pl-PL" sz="2600" dirty="0">
                <a:solidFill>
                  <a:schemeClr val="tx1"/>
                </a:solidFill>
              </a:rPr>
              <a:t>lat faza dorastania (faza genitalna)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Grafika 4" descr="Raczkujące niemowlę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32100" y="56610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Grafika 6" descr="Czołganie się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26013" y="56610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trzałka: w prawo 7">
            <a:extLst>
              <a:ext uri="{FF2B5EF4-FFF2-40B4-BE49-F238E27FC236}"/>
            </a:extLst>
          </p:cNvPr>
          <p:cNvSpPr/>
          <p:nvPr/>
        </p:nvSpPr>
        <p:spPr>
          <a:xfrm>
            <a:off x="4206875" y="5978525"/>
            <a:ext cx="287338" cy="288925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trzałka: w dół 21">
            <a:extLst>
              <a:ext uri="{FF2B5EF4-FFF2-40B4-BE49-F238E27FC236}"/>
            </a:extLst>
          </p:cNvPr>
          <p:cNvSpPr/>
          <p:nvPr/>
        </p:nvSpPr>
        <p:spPr>
          <a:xfrm>
            <a:off x="6804248" y="3782434"/>
            <a:ext cx="929087" cy="582670"/>
          </a:xfrm>
          <a:prstGeom prst="downArrow">
            <a:avLst/>
          </a:prstGeom>
          <a:gradFill flip="none" rotWithShape="1">
            <a:gsLst>
              <a:gs pos="82000">
                <a:schemeClr val="accent2">
                  <a:lumMod val="60000"/>
                  <a:lumOff val="40000"/>
                  <a:alpha val="86000"/>
                </a:schemeClr>
              </a:gs>
              <a:gs pos="100000">
                <a:srgbClr val="FF0000">
                  <a:alpha val="87000"/>
                </a:srgbClr>
              </a:gs>
              <a:gs pos="16000">
                <a:schemeClr val="accent2">
                  <a:lumMod val="5000"/>
                  <a:lumOff val="95000"/>
                </a:schemeClr>
              </a:gs>
              <a:gs pos="59000">
                <a:schemeClr val="accent2">
                  <a:lumMod val="41000"/>
                  <a:lumOff val="59000"/>
                  <a:alpha val="76000"/>
                </a:schemeClr>
              </a:gs>
            </a:gsLst>
            <a:lin ang="5400000" scaled="1"/>
            <a:tileRect/>
          </a:gra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ytuł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1296988"/>
          </a:xfrm>
        </p:spPr>
        <p:txBody>
          <a:bodyPr/>
          <a:lstStyle/>
          <a:p>
            <a:r>
              <a:rPr lang="pl-PL" b="1" smtClean="0"/>
              <a:t>Dlaczego należy o tym mówić?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8788" y="4481513"/>
            <a:ext cx="5953125" cy="2071687"/>
          </a:xfrm>
        </p:spPr>
        <p:txBody>
          <a:bodyPr rtlCol="0">
            <a:normAutofit fontScale="92500"/>
          </a:bodyPr>
          <a:lstStyle/>
          <a:p>
            <a:pPr marL="530225" indent="-530225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tabLst>
                <a:tab pos="438150" algn="l"/>
              </a:tabLst>
              <a:defRPr/>
            </a:pPr>
            <a:r>
              <a:rPr lang="pl-PL" sz="2400" dirty="0">
                <a:solidFill>
                  <a:schemeClr val="tx1"/>
                </a:solidFill>
              </a:rPr>
              <a:t>rodzice albo nie zdają sobie sprawy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zagrożeń, albo rozumieją ryzyko zagrożeń,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ale </a:t>
            </a:r>
            <a:r>
              <a:rPr lang="pl-PL" sz="2400" b="1" dirty="0">
                <a:solidFill>
                  <a:srgbClr val="FF0000"/>
                </a:solidFill>
              </a:rPr>
              <a:t>nie potrafią </a:t>
            </a:r>
            <a:r>
              <a:rPr lang="pl-PL" sz="2400" dirty="0">
                <a:solidFill>
                  <a:schemeClr val="tx1"/>
                </a:solidFill>
              </a:rPr>
              <a:t>o tym rozmawiać z dziećmi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>
            <a:spLocks noChangeArrowheads="1"/>
          </p:cNvSpPr>
          <p:nvPr/>
        </p:nvSpPr>
        <p:spPr bwMode="auto">
          <a:xfrm>
            <a:off x="458788" y="2084388"/>
            <a:ext cx="7416800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0225" indent="-530225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tabLst>
                <a:tab pos="438150" algn="l"/>
              </a:tabLst>
            </a:pPr>
            <a:r>
              <a:rPr lang="pl-PL" sz="2200">
                <a:latin typeface="Calibri" pitchFamily="34" charset="0"/>
              </a:rPr>
              <a:t>z badań w 2012 roku wynika, </a:t>
            </a:r>
            <a:br>
              <a:rPr lang="pl-PL" sz="2200">
                <a:latin typeface="Calibri" pitchFamily="34" charset="0"/>
              </a:rPr>
            </a:br>
            <a:r>
              <a:rPr lang="pl-PL" sz="2200">
                <a:latin typeface="Calibri" pitchFamily="34" charset="0"/>
              </a:rPr>
              <a:t>że </a:t>
            </a:r>
            <a:r>
              <a:rPr lang="pl-PL" sz="2200" b="1">
                <a:latin typeface="Calibri" pitchFamily="34" charset="0"/>
              </a:rPr>
              <a:t>54% mężczyzn i 43% kobiet </a:t>
            </a:r>
            <a:r>
              <a:rPr lang="pl-PL" sz="2200">
                <a:latin typeface="Calibri" pitchFamily="34" charset="0"/>
              </a:rPr>
              <a:t/>
            </a:r>
            <a:br>
              <a:rPr lang="pl-PL" sz="2200">
                <a:latin typeface="Calibri" pitchFamily="34" charset="0"/>
              </a:rPr>
            </a:br>
            <a:r>
              <a:rPr lang="pl-PL" sz="2200">
                <a:latin typeface="Calibri" pitchFamily="34" charset="0"/>
              </a:rPr>
              <a:t>nie rozmawiało </a:t>
            </a:r>
            <a:r>
              <a:rPr lang="pl-PL" sz="2200" b="1">
                <a:latin typeface="Calibri" pitchFamily="34" charset="0"/>
              </a:rPr>
              <a:t>z żadnym z rodziców</a:t>
            </a:r>
            <a:r>
              <a:rPr lang="pl-PL" sz="2200">
                <a:latin typeface="Calibri" pitchFamily="34" charset="0"/>
              </a:rPr>
              <a:t> </a:t>
            </a:r>
            <a:br>
              <a:rPr lang="pl-PL" sz="2200">
                <a:latin typeface="Calibri" pitchFamily="34" charset="0"/>
              </a:rPr>
            </a:br>
            <a:r>
              <a:rPr lang="pl-PL" sz="2200">
                <a:latin typeface="Calibri" pitchFamily="34" charset="0"/>
              </a:rPr>
              <a:t>na tematy związane z seksualnością</a:t>
            </a:r>
          </a:p>
        </p:txBody>
      </p:sp>
      <p:grpSp>
        <p:nvGrpSpPr>
          <p:cNvPr id="13" name="Grupa 12"/>
          <p:cNvGrpSpPr>
            <a:grpSpLocks/>
          </p:cNvGrpSpPr>
          <p:nvPr/>
        </p:nvGrpSpPr>
        <p:grpSpPr bwMode="auto">
          <a:xfrm>
            <a:off x="7580313" y="2546350"/>
            <a:ext cx="1104900" cy="750888"/>
            <a:chOff x="1929408" y="3778206"/>
            <a:chExt cx="1269553" cy="914400"/>
          </a:xfrm>
        </p:grpSpPr>
        <p:pic>
          <p:nvPicPr>
            <p:cNvPr id="7" name="Grafika 6" descr="Mężczyzn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2284561" y="3778206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14" name="Grafika 13" descr="Mężczyzn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929408" y="3778206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</p:grpSp>
      <p:grpSp>
        <p:nvGrpSpPr>
          <p:cNvPr id="21" name="Grupa 20"/>
          <p:cNvGrpSpPr>
            <a:grpSpLocks/>
          </p:cNvGrpSpPr>
          <p:nvPr/>
        </p:nvGrpSpPr>
        <p:grpSpPr bwMode="auto">
          <a:xfrm>
            <a:off x="5478463" y="2544763"/>
            <a:ext cx="2033587" cy="757237"/>
            <a:chOff x="4193298" y="3778206"/>
            <a:chExt cx="2415469" cy="919090"/>
          </a:xfrm>
        </p:grpSpPr>
        <p:pic>
          <p:nvPicPr>
            <p:cNvPr id="18" name="Grafika 17" descr="Kobiet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4953744" y="3780551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9" name="Grafika 8" descr="Kobiet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5324427" y="3778206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15" name="Grafika 14" descr="Kobiet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5694367" y="3778206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16" name="Grafika 15" descr="Kobiet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4193298" y="3782896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17" name="Grafika 16" descr="Kobieta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4573521" y="3780551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</p:grpSp>
      <p:grpSp>
        <p:nvGrpSpPr>
          <p:cNvPr id="12" name="Grupa 11">
            <a:extLst>
              <a:ext uri="{FF2B5EF4-FFF2-40B4-BE49-F238E27FC236}"/>
            </a:extLst>
          </p:cNvPr>
          <p:cNvGrpSpPr/>
          <p:nvPr/>
        </p:nvGrpSpPr>
        <p:grpSpPr>
          <a:xfrm>
            <a:off x="6890725" y="4810533"/>
            <a:ext cx="914399" cy="914400"/>
            <a:chOff x="133427" y="3650039"/>
            <a:chExt cx="914399" cy="914400"/>
          </a:xfrm>
          <a:effectLst>
            <a:reflection blurRad="6350" stA="52000" endA="300" endPos="29000" dir="5400000" sy="-100000" algn="bl" rotWithShape="0"/>
          </a:effectLst>
        </p:grpSpPr>
        <p:pic>
          <p:nvPicPr>
            <p:cNvPr id="19" name="Grafika 18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/>
                <a:ext uri="{96DAC541-7B7A-43D3-8B79-37D633B846F1}"/>
              </a:extLst>
            </a:blip>
            <a:srcRect l="73603"/>
            <a:stretch/>
          </p:blipFill>
          <p:spPr>
            <a:xfrm>
              <a:off x="806449" y="3650039"/>
              <a:ext cx="241377" cy="914400"/>
            </a:xfrm>
            <a:prstGeom prst="rect">
              <a:avLst/>
            </a:prstGeom>
          </p:spPr>
        </p:pic>
        <p:pic>
          <p:nvPicPr>
            <p:cNvPr id="23" name="Grafika 22" descr="Rodzina z chłopcem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/>
                <a:ext uri="{96DAC541-7B7A-43D3-8B79-37D633B846F1}"/>
              </a:extLst>
            </a:blip>
            <a:srcRect r="26397"/>
            <a:stretch/>
          </p:blipFill>
          <p:spPr>
            <a:xfrm>
              <a:off x="133427" y="3650039"/>
              <a:ext cx="673023" cy="9144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1368425"/>
          </a:xfrm>
        </p:spPr>
        <p:txBody>
          <a:bodyPr/>
          <a:lstStyle/>
          <a:p>
            <a:r>
              <a:rPr lang="pl-PL" b="1" smtClean="0"/>
              <a:t>Definicja pornografii</a:t>
            </a:r>
            <a:endParaRPr lang="pl-PL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00113" y="2133600"/>
            <a:ext cx="7632700" cy="4724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>
                <a:solidFill>
                  <a:schemeClr val="tx1"/>
                </a:solidFill>
              </a:rPr>
              <a:t>Pornografia to pisma, druki, filmy, wizerunki i inne przedmioty wykorzystywane i rozpowszechniane w celu wywołania u odbiorcy podniecenia seksualnego.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11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b="1" dirty="0">
                <a:solidFill>
                  <a:srgbClr val="0070C0"/>
                </a:solidFill>
              </a:rPr>
              <a:t>Kryteria kwalifikacji treści erotycznych i pornograficznych:</a:t>
            </a:r>
          </a:p>
          <a:p>
            <a:pPr marL="1430338" indent="530225" algn="l" fontAlgn="auto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400" dirty="0">
                <a:solidFill>
                  <a:schemeClr val="tx1"/>
                </a:solidFill>
              </a:rPr>
              <a:t> erotyka</a:t>
            </a:r>
          </a:p>
          <a:p>
            <a:pPr marL="1430338" indent="530225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400" dirty="0">
                <a:solidFill>
                  <a:schemeClr val="tx1"/>
                </a:solidFill>
              </a:rPr>
              <a:t> pornografia</a:t>
            </a:r>
          </a:p>
          <a:p>
            <a:pPr marL="1430338" indent="530225" algn="l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2400" dirty="0">
                <a:solidFill>
                  <a:schemeClr val="tx1"/>
                </a:solidFill>
              </a:rPr>
              <a:t> pornografia penalizowana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1152525"/>
          </a:xfrm>
        </p:spPr>
        <p:txBody>
          <a:bodyPr/>
          <a:lstStyle/>
          <a:p>
            <a:r>
              <a:rPr lang="pl-PL" sz="3600" b="1" smtClean="0"/>
              <a:t>Jak jest skala zjawiska oglądania pornografii przez dzieci i młodzież?</a:t>
            </a:r>
            <a:endParaRPr lang="pl-PL" sz="36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3" y="2205038"/>
            <a:ext cx="8351837" cy="417671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200" dirty="0">
                <a:solidFill>
                  <a:schemeClr val="tx1"/>
                </a:solidFill>
              </a:rPr>
              <a:t>Z badań Instytutu Profilaktyki Zintegrowanej wynika, że </a:t>
            </a:r>
            <a:r>
              <a:rPr lang="pl-PL" sz="2200" b="1" dirty="0">
                <a:solidFill>
                  <a:schemeClr val="tx1"/>
                </a:solidFill>
              </a:rPr>
              <a:t>ponad połowa</a:t>
            </a:r>
            <a:r>
              <a:rPr lang="pl-PL" sz="2200" dirty="0">
                <a:solidFill>
                  <a:schemeClr val="tx1"/>
                </a:solidFill>
              </a:rPr>
              <a:t> nastolatków zetknęła się z pornografią </a:t>
            </a:r>
            <a:r>
              <a:rPr lang="pl-PL" sz="2200" b="1" dirty="0">
                <a:solidFill>
                  <a:schemeClr val="tx1"/>
                </a:solidFill>
              </a:rPr>
              <a:t>przed 12 rokiem życia. </a:t>
            </a:r>
            <a:r>
              <a:rPr lang="pl-PL" sz="2400" b="1" dirty="0">
                <a:solidFill>
                  <a:schemeClr val="tx1"/>
                </a:solidFill>
              </a:rPr>
              <a:t/>
            </a:r>
            <a:br>
              <a:rPr lang="pl-PL" sz="2400" b="1" dirty="0">
                <a:solidFill>
                  <a:schemeClr val="tx1"/>
                </a:solidFill>
              </a:rPr>
            </a:br>
            <a:r>
              <a:rPr lang="pl-PL" sz="2400" b="1" dirty="0">
                <a:solidFill>
                  <a:schemeClr val="tx1"/>
                </a:solidFill>
              </a:rPr>
              <a:t/>
            </a:r>
            <a:br>
              <a:rPr lang="pl-PL" sz="2400" b="1" dirty="0">
                <a:solidFill>
                  <a:schemeClr val="tx1"/>
                </a:solidFill>
              </a:rPr>
            </a:br>
            <a:r>
              <a:rPr lang="pl-PL" sz="2400" b="1" dirty="0">
                <a:solidFill>
                  <a:schemeClr val="tx1"/>
                </a:solidFill>
              </a:rPr>
              <a:t/>
            </a:r>
            <a:br>
              <a:rPr lang="pl-PL" sz="2400" b="1" dirty="0">
                <a:solidFill>
                  <a:schemeClr val="tx1"/>
                </a:solidFill>
              </a:rPr>
            </a:br>
            <a:endParaRPr lang="pl-PL" sz="2400" b="1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200" dirty="0">
                <a:solidFill>
                  <a:schemeClr val="tx1"/>
                </a:solidFill>
              </a:rPr>
              <a:t>Celowe korzystanie z pornografii w okresie ostatnich 30 dni wśród nastolatków zadeklarowało </a:t>
            </a:r>
            <a:r>
              <a:rPr lang="pl-PL" sz="2200" b="1" dirty="0">
                <a:solidFill>
                  <a:schemeClr val="tx1"/>
                </a:solidFill>
              </a:rPr>
              <a:t>20%</a:t>
            </a:r>
            <a:r>
              <a:rPr lang="pl-PL" sz="2200" dirty="0">
                <a:solidFill>
                  <a:schemeClr val="tx1"/>
                </a:solidFill>
              </a:rPr>
              <a:t> dziewczynek i </a:t>
            </a:r>
            <a:r>
              <a:rPr lang="pl-PL" sz="2200" b="1" dirty="0">
                <a:solidFill>
                  <a:schemeClr val="tx1"/>
                </a:solidFill>
              </a:rPr>
              <a:t>66%</a:t>
            </a:r>
            <a:r>
              <a:rPr lang="pl-PL" sz="2200" dirty="0">
                <a:solidFill>
                  <a:schemeClr val="tx1"/>
                </a:solidFill>
              </a:rPr>
              <a:t> chłopców, </a:t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>z czego </a:t>
            </a:r>
            <a:r>
              <a:rPr lang="pl-PL" sz="2200" b="1" dirty="0">
                <a:solidFill>
                  <a:srgbClr val="0070C0"/>
                </a:solidFill>
              </a:rPr>
              <a:t>14%</a:t>
            </a:r>
            <a:r>
              <a:rPr lang="pl-PL" sz="2200" dirty="0">
                <a:solidFill>
                  <a:schemeClr val="tx1"/>
                </a:solidFill>
              </a:rPr>
              <a:t> przyznaje, że robi to </a:t>
            </a:r>
            <a:r>
              <a:rPr lang="pl-PL" sz="2200" b="1" dirty="0">
                <a:solidFill>
                  <a:schemeClr val="tx1"/>
                </a:solidFill>
              </a:rPr>
              <a:t>przynajmniej raz dziennie</a:t>
            </a:r>
            <a:r>
              <a:rPr lang="pl-PL" sz="2200" dirty="0">
                <a:solidFill>
                  <a:schemeClr val="tx1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7" name="Grupa 46"/>
          <p:cNvGrpSpPr>
            <a:grpSpLocks/>
          </p:cNvGrpSpPr>
          <p:nvPr/>
        </p:nvGrpSpPr>
        <p:grpSpPr bwMode="auto">
          <a:xfrm>
            <a:off x="5435600" y="5445125"/>
            <a:ext cx="1949450" cy="1077913"/>
            <a:chOff x="5420518" y="5648026"/>
            <a:chExt cx="1948988" cy="1077106"/>
          </a:xfrm>
        </p:grpSpPr>
        <p:sp>
          <p:nvSpPr>
            <p:cNvPr id="6" name="Strzałka: w prawo 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420518" y="6131852"/>
              <a:ext cx="326947" cy="215738"/>
            </a:xfrm>
            <a:prstGeom prst="rightArrow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grpSp>
          <p:nvGrpSpPr>
            <p:cNvPr id="29722" name="Grupa 38"/>
            <p:cNvGrpSpPr>
              <a:grpSpLocks/>
            </p:cNvGrpSpPr>
            <p:nvPr/>
          </p:nvGrpSpPr>
          <p:grpSpPr bwMode="auto">
            <a:xfrm>
              <a:off x="5808619" y="5648026"/>
              <a:ext cx="1560887" cy="1077106"/>
              <a:chOff x="4739305" y="5661248"/>
              <a:chExt cx="1560887" cy="1077106"/>
            </a:xfrm>
          </p:grpSpPr>
          <p:pic>
            <p:nvPicPr>
              <p:cNvPr id="29723" name="Grafika 26" descr="Mężczyzna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006121" y="5661248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24" name="Grafika 27" descr="Mężczyzna"/>
              <p:cNvPicPr>
                <a:picLocks noChangeAspect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158521" y="5775882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25" name="Grafika 31" descr="Mężczyzna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447074" y="5709342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26" name="Grafika 29" descr="Mężczyzna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310921" y="5966048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27" name="Grafika 30" descr="Mężczyzna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463321" y="6118448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28" name="Grafika 28" descr="Mężczyzna"/>
              <p:cNvPicPr>
                <a:picLocks noChangeAspect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5680286" y="5823097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29" name="Grafika 33" descr="Mężczyzna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980129" y="5971734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30" name="Grafika 32" descr="Mężczyzna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739305" y="5791695"/>
                <a:ext cx="619906" cy="6199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8" name="Grupa 47"/>
          <p:cNvGrpSpPr>
            <a:grpSpLocks/>
          </p:cNvGrpSpPr>
          <p:nvPr/>
        </p:nvGrpSpPr>
        <p:grpSpPr bwMode="auto">
          <a:xfrm>
            <a:off x="1979613" y="2997200"/>
            <a:ext cx="4321175" cy="1008063"/>
            <a:chOff x="1766689" y="3402124"/>
            <a:chExt cx="4621338" cy="916818"/>
          </a:xfrm>
        </p:grpSpPr>
        <p:pic>
          <p:nvPicPr>
            <p:cNvPr id="43" name="Grafika 42" descr="Czołganie się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3595883" y="3404542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pic>
          <p:nvPicPr>
            <p:cNvPr id="29717" name="Grafika 25" descr="Chodzenie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5473627" y="3402124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Grafika 37" descr="Zmiana pieluchy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/>
                <a:ext uri="{96DAC541-7B7A-43D3-8B79-37D633B846F1}"/>
              </a:extLst>
            </a:blip>
            <a:stretch>
              <a:fillRect/>
            </a:stretch>
          </p:blipFill>
          <p:spPr>
            <a:xfrm>
              <a:off x="1766689" y="3404542"/>
              <a:ext cx="914400" cy="914400"/>
            </a:xfrm>
            <a:prstGeom prst="rect">
              <a:avLst/>
            </a:prstGeom>
            <a:effectLst>
              <a:reflection blurRad="6350" stA="52000" endA="300" endPos="13000" dir="5400000" sy="-100000" algn="bl" rotWithShape="0"/>
            </a:effectLst>
          </p:spPr>
        </p:pic>
        <p:sp>
          <p:nvSpPr>
            <p:cNvPr id="44" name="Strzałka: w prawo 4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063788" y="3715431"/>
              <a:ext cx="288621" cy="287317"/>
            </a:xfrm>
            <a:prstGeom prst="rightArrow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45" name="Strzałka: w prawo 4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58502" y="3709655"/>
              <a:ext cx="288621" cy="288761"/>
            </a:xfrm>
            <a:prstGeom prst="rightArrow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24" name="Grafika 23" descr="Czołganie się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/>
              <a:ext uri="{96DAC541-7B7A-43D3-8B79-37D633B846F1}"/>
            </a:extLst>
          </a:blip>
          <a:stretch>
            <a:fillRect/>
          </a:stretch>
        </p:blipFill>
        <p:spPr>
          <a:xfrm>
            <a:off x="3851920" y="3140968"/>
            <a:ext cx="914400" cy="914400"/>
          </a:xfrm>
          <a:prstGeom prst="rect">
            <a:avLst/>
          </a:prstGeom>
          <a:effectLst>
            <a:reflection blurRad="6350" stA="52000" endA="300" endPos="13000" dir="5400000" sy="-100000" algn="bl" rotWithShape="0"/>
          </a:effectLst>
        </p:spPr>
      </p:pic>
      <p:grpSp>
        <p:nvGrpSpPr>
          <p:cNvPr id="46" name="Grupa 45"/>
          <p:cNvGrpSpPr>
            <a:grpSpLocks/>
          </p:cNvGrpSpPr>
          <p:nvPr/>
        </p:nvGrpSpPr>
        <p:grpSpPr bwMode="auto">
          <a:xfrm>
            <a:off x="1331913" y="5516563"/>
            <a:ext cx="4113212" cy="814387"/>
            <a:chOff x="1276023" y="5748209"/>
            <a:chExt cx="4113594" cy="814465"/>
          </a:xfrm>
        </p:grpSpPr>
        <p:grpSp>
          <p:nvGrpSpPr>
            <p:cNvPr id="29706" name="Grupa 40"/>
            <p:cNvGrpSpPr>
              <a:grpSpLocks/>
            </p:cNvGrpSpPr>
            <p:nvPr/>
          </p:nvGrpSpPr>
          <p:grpSpPr bwMode="auto">
            <a:xfrm>
              <a:off x="1276023" y="5762660"/>
              <a:ext cx="2296393" cy="800014"/>
              <a:chOff x="458441" y="5735078"/>
              <a:chExt cx="2296393" cy="800014"/>
            </a:xfrm>
          </p:grpSpPr>
          <p:pic>
            <p:nvPicPr>
              <p:cNvPr id="29711" name="Grafika 14" descr="Kobieta"/>
              <p:cNvPicPr>
                <a:picLocks noChangeAspect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218887" y="5737423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12" name="Grafika 15" descr="Kobieta"/>
              <p:cNvPicPr>
                <a:picLocks noChangeAspect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589570" y="5735078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13" name="Grafika 16" descr="Kobieta"/>
              <p:cNvPicPr>
                <a:picLocks noChangeAspect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959510" y="5735078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14" name="Grafika 17" descr="Kobieta"/>
              <p:cNvPicPr>
                <a:picLocks noChangeAspect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458441" y="5739768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15" name="Grafika 18" descr="Kobieta"/>
              <p:cNvPicPr>
                <a:picLocks noChangeAspect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838664" y="5737423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707" name="Grupa 39"/>
            <p:cNvGrpSpPr>
              <a:grpSpLocks/>
            </p:cNvGrpSpPr>
            <p:nvPr/>
          </p:nvGrpSpPr>
          <p:grpSpPr bwMode="auto">
            <a:xfrm>
              <a:off x="3885163" y="5748209"/>
              <a:ext cx="1504454" cy="800014"/>
              <a:chOff x="2885377" y="5730020"/>
              <a:chExt cx="1504454" cy="800014"/>
            </a:xfrm>
          </p:grpSpPr>
          <p:pic>
            <p:nvPicPr>
              <p:cNvPr id="29708" name="Grafika 20" descr="Mężczyzna"/>
              <p:cNvPicPr>
                <a:picLocks noChangeAspect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3594507" y="5730020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09" name="Grafika 21" descr="Mężczyzna"/>
              <p:cNvPicPr>
                <a:picLocks noChangeAspect="1"/>
              </p:cNvPicPr>
              <p:nvPr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3239354" y="5730020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10" name="Grafika 22" descr="Mężczyzna"/>
              <p:cNvPicPr>
                <a:picLocks noChangeAspect="1"/>
              </p:cNvPicPr>
              <p:nvPr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2885377" y="5734710"/>
                <a:ext cx="795324" cy="795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2239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Przyczyny oglądania pornografii przez dzieci i młodzież: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63713" y="2349500"/>
            <a:ext cx="6264275" cy="3743325"/>
          </a:xfrm>
        </p:spPr>
        <p:txBody>
          <a:bodyPr rtlCol="0">
            <a:normAutofit/>
          </a:bodyPr>
          <a:lstStyle/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ciekawość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brak komunikacji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odrzucenie przez rodzinę i otoczenie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brak rzetelnej wiedzy, informacji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zaburzenia emocjonalne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osamotnienie i nuda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niska świadomość ryzyka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„bezstresowe wychowanie” </a:t>
            </a:r>
          </a:p>
          <a:p>
            <a:pPr marL="365125" indent="-365125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 chęć zwrócenia na siebie uwagi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5516563"/>
            <a:ext cx="131603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0"/>
            <a:ext cx="14859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115888"/>
            <a:ext cx="1504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88913"/>
            <a:ext cx="1362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Grafika 8" descr="Smartfon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495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903</Words>
  <Application>Microsoft Office PowerPoint</Application>
  <PresentationFormat>Pokaz na ekranie (4:3)</PresentationFormat>
  <Paragraphs>179</Paragraphs>
  <Slides>26</Slides>
  <Notes>26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Szablon projektu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Calibri</vt:lpstr>
      <vt:lpstr>Arial</vt:lpstr>
      <vt:lpstr>Wingdings</vt:lpstr>
      <vt:lpstr>Motyw pakietu Office</vt:lpstr>
      <vt:lpstr>Zagrożenia oraz konsekwencje rozwojowe i zdrowotne  u dzieci i młodzieży  oglądającej pornografię </vt:lpstr>
      <vt:lpstr>W tej prezentacji omówię: </vt:lpstr>
      <vt:lpstr>Prezentacja potrwa około 15 minut   </vt:lpstr>
      <vt:lpstr>Podstawowe pojęcia  dotyczące seksualności:</vt:lpstr>
      <vt:lpstr>Etapy seksualności:</vt:lpstr>
      <vt:lpstr>Dlaczego należy o tym mówić?</vt:lpstr>
      <vt:lpstr>Definicja pornografii</vt:lpstr>
      <vt:lpstr>Jak jest skala zjawiska oglądania pornografii przez dzieci i młodzież?</vt:lpstr>
      <vt:lpstr>Przyczyny oglądania pornografii przez dzieci i młodzież:</vt:lpstr>
      <vt:lpstr>Przyczyny oglądania pornografii przez dzieci i młodzież cd.:</vt:lpstr>
      <vt:lpstr>Główne zagrożenia wynikające  z oglądania pornografii</vt:lpstr>
      <vt:lpstr>Główne zagrożenia wynikające  z oglądania pornografii</vt:lpstr>
      <vt:lpstr>Możliwe konsekwencje oglądania pornografii w dorosłym życiu:</vt:lpstr>
      <vt:lpstr>Czy możemy zapobiec oglądaniu pornografii przez dzieci i młodzież?</vt:lpstr>
      <vt:lpstr>EDUKACJA DZIECKA</vt:lpstr>
      <vt:lpstr>EDUKACJA DZIECKA</vt:lpstr>
      <vt:lpstr>EDUKACJA DZIECKA</vt:lpstr>
      <vt:lpstr>EDUKACJA DZIECKA</vt:lpstr>
      <vt:lpstr>EDUKACJA DZIECKA</vt:lpstr>
      <vt:lpstr>EDUKACJA DZIECKA</vt:lpstr>
      <vt:lpstr>O co pytać dzieci w związku z pornografią?</vt:lpstr>
      <vt:lpstr>O co pytać dzieci w związku  z pornografią?  </vt:lpstr>
      <vt:lpstr>O co pytać dzieci w związku  z pornografią?</vt:lpstr>
      <vt:lpstr>Jeśli dziecko mówi, że nie oglądało </vt:lpstr>
      <vt:lpstr>Podsumowanie</vt:lpstr>
      <vt:lpstr>Dziękuję Państwu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</dc:creator>
  <cp:lastModifiedBy>kasia</cp:lastModifiedBy>
  <cp:revision>68</cp:revision>
  <dcterms:created xsi:type="dcterms:W3CDTF">2017-08-30T09:08:27Z</dcterms:created>
  <dcterms:modified xsi:type="dcterms:W3CDTF">2018-01-26T18:18:48Z</dcterms:modified>
</cp:coreProperties>
</file>